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7" r:id="rId3"/>
    <p:sldId id="278" r:id="rId4"/>
    <p:sldId id="288" r:id="rId5"/>
    <p:sldId id="282" r:id="rId6"/>
    <p:sldId id="283" r:id="rId7"/>
    <p:sldId id="286" r:id="rId8"/>
    <p:sldId id="287" r:id="rId9"/>
    <p:sldId id="284" r:id="rId10"/>
    <p:sldId id="285" r:id="rId11"/>
    <p:sldId id="269" r:id="rId12"/>
    <p:sldId id="280" r:id="rId13"/>
    <p:sldId id="274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chicamiq@gmail.com" initials="" lastIdx="3" clrIdx="0">
    <p:extLst>
      <p:ext uri="{19B8F6BF-5375-455C-9EA6-DF929625EA0E}">
        <p15:presenceInfo xmlns:p15="http://schemas.microsoft.com/office/powerpoint/2012/main" userId="85c8410e3ad607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DBEB"/>
    <a:srgbClr val="E2FAFC"/>
    <a:srgbClr val="219EBC"/>
    <a:srgbClr val="94EBF4"/>
    <a:srgbClr val="ED7D31"/>
    <a:srgbClr val="424D5D"/>
    <a:srgbClr val="2F6373"/>
    <a:srgbClr val="4A9CB6"/>
    <a:srgbClr val="7AA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2A367-8CD1-4C87-94C3-1B7195AA6528}" v="22" dt="2023-12-07T02:32:02.946"/>
    <p1510:client id="{4746582E-0AFD-4429-8FE9-0CC95F49AA5E}" v="7962" dt="2023-12-07T10:40:15.071"/>
    <p1510:client id="{A82E8BAC-8076-432F-8E92-E8AC87B75FB0}" v="1" dt="2023-12-07T02:25:24.846"/>
    <p1510:client id="{B94F4E55-FF96-4EC7-88F9-BF229049EC0A}" v="29" dt="2023-12-07T09:01:22.735"/>
    <p1510:client id="{FDB30ED8-D06D-4253-BE62-B80696797DD9}" v="182" vWet="183" dt="2023-12-07T09:51:06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mn-MN" dirty="0">
                <a:solidFill>
                  <a:schemeClr val="bg1"/>
                </a:solidFill>
              </a:rPr>
              <a:t>Технологийн</a:t>
            </a:r>
            <a:r>
              <a:rPr lang="mn-MN" baseline="0" dirty="0">
                <a:solidFill>
                  <a:schemeClr val="bg1"/>
                </a:solidFill>
              </a:rPr>
              <a:t> хөгжил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Technology advancement</c:v>
                </c:pt>
              </c:strCache>
            </c:strRef>
          </c:tx>
          <c:spPr>
            <a:solidFill>
              <a:srgbClr val="00B050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8904-47FA-9EA0-A5AA416CAF9A}"/>
              </c:ext>
            </c:extLst>
          </c:dPt>
          <c:cat>
            <c:strRef>
              <c:f>Sheet1!$A$2:$A$11</c:f>
              <c:strCache>
                <c:ptCount val="10"/>
                <c:pt idx="0">
                  <c:v>Mongolia</c:v>
                </c:pt>
                <c:pt idx="1">
                  <c:v>Sweden</c:v>
                </c:pt>
                <c:pt idx="2">
                  <c:v>Netherlands</c:v>
                </c:pt>
                <c:pt idx="3">
                  <c:v>Finland</c:v>
                </c:pt>
                <c:pt idx="4">
                  <c:v>Israel</c:v>
                </c:pt>
                <c:pt idx="5">
                  <c:v>Switzerland</c:v>
                </c:pt>
                <c:pt idx="6">
                  <c:v>Denmark</c:v>
                </c:pt>
                <c:pt idx="7">
                  <c:v>Taiwan</c:v>
                </c:pt>
                <c:pt idx="8">
                  <c:v>United States</c:v>
                </c:pt>
                <c:pt idx="9">
                  <c:v>South Korea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-5.07</c:v>
                </c:pt>
                <c:pt idx="1">
                  <c:v>3.76</c:v>
                </c:pt>
                <c:pt idx="2">
                  <c:v>3.79</c:v>
                </c:pt>
                <c:pt idx="3">
                  <c:v>3.94</c:v>
                </c:pt>
                <c:pt idx="4">
                  <c:v>4.0999999999999996</c:v>
                </c:pt>
                <c:pt idx="5">
                  <c:v>4.68</c:v>
                </c:pt>
                <c:pt idx="6">
                  <c:v>4.79</c:v>
                </c:pt>
                <c:pt idx="7">
                  <c:v>4.9000000000000004</c:v>
                </c:pt>
                <c:pt idx="8">
                  <c:v>4.9400000000000004</c:v>
                </c:pt>
                <c:pt idx="9">
                  <c:v>6.63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4-47FA-9EA0-A5AA416CA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218494496"/>
        <c:axId val="1375046640"/>
      </c:barChart>
      <c:catAx>
        <c:axId val="2184944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46640"/>
        <c:crosses val="autoZero"/>
        <c:auto val="1"/>
        <c:lblAlgn val="ctr"/>
        <c:lblOffset val="100"/>
        <c:noMultiLvlLbl val="0"/>
      </c:catAx>
      <c:valAx>
        <c:axId val="1375046640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849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Technology advancement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Technology advancement</c:v>
                </c:pt>
              </c:strCache>
            </c:strRef>
          </c:tx>
          <c:spPr>
            <a:solidFill>
              <a:srgbClr val="00B050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8904-47FA-9EA0-A5AA416CAF9A}"/>
              </c:ext>
            </c:extLst>
          </c:dPt>
          <c:cat>
            <c:strRef>
              <c:f>Sheet1!$A$2:$A$11</c:f>
              <c:strCache>
                <c:ptCount val="10"/>
                <c:pt idx="0">
                  <c:v>Mongolia</c:v>
                </c:pt>
                <c:pt idx="1">
                  <c:v>Sweden</c:v>
                </c:pt>
                <c:pt idx="2">
                  <c:v>Netherlands</c:v>
                </c:pt>
                <c:pt idx="3">
                  <c:v>Finland</c:v>
                </c:pt>
                <c:pt idx="4">
                  <c:v>Israel</c:v>
                </c:pt>
                <c:pt idx="5">
                  <c:v>Switzerland</c:v>
                </c:pt>
                <c:pt idx="6">
                  <c:v>Denmark</c:v>
                </c:pt>
                <c:pt idx="7">
                  <c:v>Taiwan</c:v>
                </c:pt>
                <c:pt idx="8">
                  <c:v>United States</c:v>
                </c:pt>
                <c:pt idx="9">
                  <c:v>South Korea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-5.07</c:v>
                </c:pt>
                <c:pt idx="1">
                  <c:v>3.76</c:v>
                </c:pt>
                <c:pt idx="2">
                  <c:v>3.79</c:v>
                </c:pt>
                <c:pt idx="3">
                  <c:v>3.94</c:v>
                </c:pt>
                <c:pt idx="4">
                  <c:v>4.0999999999999996</c:v>
                </c:pt>
                <c:pt idx="5">
                  <c:v>4.68</c:v>
                </c:pt>
                <c:pt idx="6">
                  <c:v>4.79</c:v>
                </c:pt>
                <c:pt idx="7">
                  <c:v>4.9000000000000004</c:v>
                </c:pt>
                <c:pt idx="8">
                  <c:v>4.9400000000000004</c:v>
                </c:pt>
                <c:pt idx="9">
                  <c:v>6.63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4-47FA-9EA0-A5AA416CA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218494496"/>
        <c:axId val="1375046640"/>
      </c:barChart>
      <c:catAx>
        <c:axId val="2184944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46640"/>
        <c:crosses val="autoZero"/>
        <c:auto val="1"/>
        <c:lblAlgn val="ctr"/>
        <c:lblOffset val="100"/>
        <c:noMultiLvlLbl val="0"/>
      </c:catAx>
      <c:valAx>
        <c:axId val="1375046640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849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Technology advancement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Technology advancement</c:v>
                </c:pt>
              </c:strCache>
            </c:strRef>
          </c:tx>
          <c:spPr>
            <a:solidFill>
              <a:srgbClr val="00B050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636B-478A-BA43-E35E785BCC90}"/>
              </c:ext>
            </c:extLst>
          </c:dPt>
          <c:cat>
            <c:strRef>
              <c:f>Sheet1!$A$2:$A$11</c:f>
              <c:strCache>
                <c:ptCount val="10"/>
                <c:pt idx="0">
                  <c:v>Mongolia</c:v>
                </c:pt>
                <c:pt idx="1">
                  <c:v>Sweden</c:v>
                </c:pt>
                <c:pt idx="2">
                  <c:v>Netherlands</c:v>
                </c:pt>
                <c:pt idx="3">
                  <c:v>Finland</c:v>
                </c:pt>
                <c:pt idx="4">
                  <c:v>Israel</c:v>
                </c:pt>
                <c:pt idx="5">
                  <c:v>Switzerland</c:v>
                </c:pt>
                <c:pt idx="6">
                  <c:v>Denmark</c:v>
                </c:pt>
                <c:pt idx="7">
                  <c:v>Taiwan</c:v>
                </c:pt>
                <c:pt idx="8">
                  <c:v>United States</c:v>
                </c:pt>
                <c:pt idx="9">
                  <c:v>South Korea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-5.07</c:v>
                </c:pt>
                <c:pt idx="1">
                  <c:v>3.76</c:v>
                </c:pt>
                <c:pt idx="2">
                  <c:v>3.79</c:v>
                </c:pt>
                <c:pt idx="3">
                  <c:v>3.94</c:v>
                </c:pt>
                <c:pt idx="4">
                  <c:v>4.0999999999999996</c:v>
                </c:pt>
                <c:pt idx="5">
                  <c:v>4.68</c:v>
                </c:pt>
                <c:pt idx="6">
                  <c:v>4.79</c:v>
                </c:pt>
                <c:pt idx="7">
                  <c:v>4.9000000000000004</c:v>
                </c:pt>
                <c:pt idx="8">
                  <c:v>4.9400000000000004</c:v>
                </c:pt>
                <c:pt idx="9">
                  <c:v>6.63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6B-478A-BA43-E35E785BC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218494496"/>
        <c:axId val="1375046640"/>
      </c:barChart>
      <c:catAx>
        <c:axId val="2184944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46640"/>
        <c:crosses val="autoZero"/>
        <c:auto val="1"/>
        <c:lblAlgn val="ctr"/>
        <c:lblOffset val="100"/>
        <c:noMultiLvlLbl val="0"/>
      </c:catAx>
      <c:valAx>
        <c:axId val="1375046640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8494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42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603189092761897"/>
          <c:y val="0.12688442886416962"/>
          <c:w val="0.83517392965271087"/>
          <c:h val="0.8076793428486821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F637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C71B-40CE-A6A9-6CA2299EBB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C71B-40CE-A6A9-6CA2299EBB26}"/>
              </c:ext>
            </c:extLst>
          </c:dPt>
          <c:dPt>
            <c:idx val="2"/>
            <c:bubble3D val="0"/>
            <c:explosion val="32"/>
            <c:spPr>
              <a:solidFill>
                <a:srgbClr val="94EBF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1FD-4348-8932-D6CDDF3F8A9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71B-40CE-A6A9-6CA2299EBB26}"/>
                </c:ext>
              </c:extLst>
            </c:dLbl>
            <c:dLbl>
              <c:idx val="1"/>
              <c:layout>
                <c:manualLayout>
                  <c:x val="-0.19346431551788373"/>
                  <c:y val="-0.2315130851338862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584243662611001"/>
                      <c:h val="0.215987179994692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71B-40CE-A6A9-6CA2299EBB26}"/>
                </c:ext>
              </c:extLst>
            </c:dLbl>
            <c:dLbl>
              <c:idx val="2"/>
              <c:layout>
                <c:manualLayout>
                  <c:x val="1.4740210865222907E-2"/>
                  <c:y val="5.378566956817518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31F988C-21CE-452F-B8E0-789D47B1ECF1}" type="CATEGORYNAME">
                      <a:rPr lang="en-US" sz="20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r>
                      <a:rPr lang="en-US" sz="2000" baseline="0" dirty="0"/>
                      <a:t>
</a:t>
                    </a:r>
                    <a:fld id="{8C4DAC83-CF41-4DF3-BDDA-0FA6D00E7222}" type="PERCENTAGE">
                      <a:rPr lang="en-US" sz="2000" baseline="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3693214197422672"/>
                      <c:h val="0.1670109672819115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01FD-4348-8932-D6CDDF3F8A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active home</c:v>
                </c:pt>
                <c:pt idx="1">
                  <c:v>nonactive houses</c:v>
                </c:pt>
                <c:pt idx="2">
                  <c:v>new building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83651</c:v>
                </c:pt>
                <c:pt idx="1">
                  <c:v>85270</c:v>
                </c:pt>
                <c:pt idx="2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1B-40CE-A6A9-6CA2299EBB26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04470487007739E-2"/>
          <c:y val="3.3930175730136333E-2"/>
          <c:w val="0.95419105902598456"/>
          <c:h val="0.892944830797232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rgbClr val="219EBC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</c:v>
                </c:pt>
                <c:pt idx="1">
                  <c:v>100</c:v>
                </c:pt>
                <c:pt idx="2">
                  <c:v>250</c:v>
                </c:pt>
                <c:pt idx="3">
                  <c:v>500</c:v>
                </c:pt>
                <c:pt idx="4">
                  <c:v>1000</c:v>
                </c:pt>
                <c:pt idx="5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56-476E-88B7-4F125A0207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 fee</c:v>
                </c:pt>
              </c:strCache>
            </c:strRef>
          </c:tx>
          <c:spPr>
            <a:solidFill>
              <a:srgbClr val="41DBEB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7.2</c:v>
                </c:pt>
                <c:pt idx="2">
                  <c:v>19.2</c:v>
                </c:pt>
                <c:pt idx="3">
                  <c:v>43.2</c:v>
                </c:pt>
                <c:pt idx="4">
                  <c:v>91.2</c:v>
                </c:pt>
                <c:pt idx="5">
                  <c:v>163.19999999999999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56-476E-88B7-4F125A020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100"/>
        <c:axId val="396640255"/>
        <c:axId val="643309423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expenditure</c:v>
                </c:pt>
              </c:strCache>
            </c:strRef>
          </c:tx>
          <c:spPr>
            <a:ln w="38100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22</c:v>
                </c:pt>
                <c:pt idx="1">
                  <c:v>42</c:v>
                </c:pt>
                <c:pt idx="2">
                  <c:v>103</c:v>
                </c:pt>
                <c:pt idx="3">
                  <c:v>205</c:v>
                </c:pt>
                <c:pt idx="4">
                  <c:v>410</c:v>
                </c:pt>
                <c:pt idx="5">
                  <c:v>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56-476E-88B7-4F125A020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6640255"/>
        <c:axId val="643309423"/>
      </c:lineChart>
      <c:catAx>
        <c:axId val="3966402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rgbClr val="E2FAF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309423"/>
        <c:crosses val="autoZero"/>
        <c:auto val="1"/>
        <c:lblAlgn val="ctr"/>
        <c:lblOffset val="100"/>
        <c:noMultiLvlLbl val="0"/>
      </c:catAx>
      <c:valAx>
        <c:axId val="643309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E2FAF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640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26967431712051"/>
          <c:y val="0.12861840539508637"/>
          <c:w val="0.21153040884069932"/>
          <c:h val="0.23943582093482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6T13:55:44.650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980769-249A-BF2C-AD28-CD22E31C74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WAKAYAMA UNIVERSITY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23719-4EFA-A233-2CF5-556F747EFD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04C2E-53A0-497A-B985-C20974545E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CEF8E-75D1-1954-7946-CB48AFE804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DX CUP MONGOLIA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F3EAD-4963-9592-F75C-7B7D37D05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38773-794E-42FD-A00A-585C2241A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9386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en-US" altLang="ja-JP"/>
              <a:t>WAKAYAMA UNIVERSITY 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819AE-5D96-4415-AE8C-D76D2F65FB7B}" type="datetimeFigureOut">
              <a:rPr kumimoji="1" lang="ja-JP" altLang="en-US" smtClean="0"/>
              <a:t>2023/12/26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ja-JP"/>
              <a:t>DX CUP MONGOLIA 2023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E2C66-6823-4E70-8695-1D8AB709D5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52473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スマートシティ</a:t>
            </a:r>
            <a:r>
              <a:rPr kumimoji="1" lang="en-US" altLang="ja-JP"/>
              <a:t>×</a:t>
            </a:r>
            <a:r>
              <a:rPr kumimoji="1" lang="ja-JP" altLang="en-US"/>
              <a:t>サステナブル＝スマートシステムを用いた効率的なエネルギー使用→そのデータのために</a:t>
            </a:r>
            <a:r>
              <a:rPr kumimoji="1" lang="en-US" altLang="ja-JP"/>
              <a:t>IoT</a:t>
            </a:r>
          </a:p>
          <a:p>
            <a:r>
              <a:rPr kumimoji="1" lang="en-US" altLang="ja-JP" err="1"/>
              <a:t>BtoB</a:t>
            </a:r>
            <a:r>
              <a:rPr kumimoji="1" lang="ja-JP" altLang="en-US"/>
              <a:t>、つまり企業側は安い値段で</a:t>
            </a:r>
            <a:r>
              <a:rPr kumimoji="1" lang="en-US" altLang="ja-JP"/>
              <a:t>central air condition</a:t>
            </a:r>
            <a:r>
              <a:rPr kumimoji="1" lang="ja-JP" altLang="en-US"/>
              <a:t>を採用できるかつその</a:t>
            </a:r>
            <a:r>
              <a:rPr kumimoji="1" lang="en-US" altLang="ja-JP"/>
              <a:t>central air condition </a:t>
            </a:r>
            <a:r>
              <a:rPr kumimoji="1" lang="ja-JP" altLang="en-US"/>
              <a:t>を採用していることをアピールできる。</a:t>
            </a:r>
            <a:endParaRPr kumimoji="1" lang="en-US" altLang="ja-JP"/>
          </a:p>
          <a:p>
            <a:r>
              <a:rPr kumimoji="1" lang="ja-JP" altLang="en-US"/>
              <a:t>→企業側にメリット</a:t>
            </a:r>
            <a:endParaRPr kumimoji="1" lang="en-US" altLang="ja-JP"/>
          </a:p>
          <a:p>
            <a:r>
              <a:rPr kumimoji="1" lang="ja-JP" altLang="en-US"/>
              <a:t>全館集中空調システム（</a:t>
            </a:r>
            <a:r>
              <a:rPr kumimoji="1" lang="en-US" altLang="ja-JP"/>
              <a:t>central air condition)</a:t>
            </a:r>
            <a:r>
              <a:rPr kumimoji="1" lang="ja-JP" altLang="en-US"/>
              <a:t>と個人空調を併用</a:t>
            </a:r>
            <a:endParaRPr kumimoji="1" lang="en-US" altLang="ja-JP"/>
          </a:p>
          <a:p>
            <a:r>
              <a:rPr kumimoji="1" lang="ja-JP" altLang="en-US"/>
              <a:t>→建物において、ボイラーなど熱源機器を一カ所に集中設置した空調システムのこと。建物全体の空調管理が可能。→単純な一括管理ではなく、</a:t>
            </a:r>
            <a:r>
              <a:rPr kumimoji="1" lang="en-US" altLang="ja-JP"/>
              <a:t>IoT</a:t>
            </a:r>
            <a:r>
              <a:rPr kumimoji="1" lang="ja-JP" altLang="en-US"/>
              <a:t>センサーから得られるデータをもとに最適化、節約、サステナブル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CE2C66-6823-4E70-8695-1D8AB709D5BE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9DFB-D339-F592-0629-B08FA4A7D1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ja-JP"/>
              <a:t>DX CUP MONGOLIA 2023</a:t>
            </a:r>
            <a:endParaRPr kumimoji="1" lang="ja-JP" alt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A1528B5-87CB-7ED6-89D8-D69C8E5CF9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kumimoji="1" lang="en-US" altLang="ja-JP"/>
              <a:t>WAKAYAMA UNIVERSITY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5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8263-B772-BFEC-DDF8-9F8585B64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2997F-3B60-8610-C9C1-DC161CE09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446AE-A2D4-B505-423D-53C8FC62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FC0A-2EEF-49C2-86CC-0F9F1C34806B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DC7F-08C9-F0EE-E7FB-5EEA4B17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77A53-F82E-50F6-466F-0B78C304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7C86-79F6-1D98-1605-E5FEDEF1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D8D80-87A8-E1DA-B810-25F0D1499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E776-02DF-88D9-16C9-06EBB964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1460-684F-47DE-B04E-FCED20A798E7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8A462-7690-C68E-704E-E6CEE527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C8BA9-D71A-C2C5-FB7A-C814E488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7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D67C9-F858-B128-B7E5-EED2BF2EC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F5780-8D59-6907-4838-CFBE816D9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06933-4379-FCCF-629D-F82D7107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8AEB-B722-4128-A47B-81870FD2D9E8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9D0B9-78D4-A28C-A860-D300834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27BC0-4314-30F5-87D8-6500F76A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EADB-7CF1-1C43-07DF-F5A61972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14A8-276B-2A17-82EF-29BBCA10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37305-1EAB-709D-5105-B44E762F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7B5B9-2E8D-4126-962F-29459B62CFF0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3EDAD-1EBB-56BD-518E-B2A1CF41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D3C95-AAB1-83B2-2D0E-64DC03D5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673E-8FBD-F53C-DC7C-B9BEC6C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613E5-359B-6783-BE32-E4025C43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43642-BE2B-08B4-B8FC-C87BC564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1C29-4380-4C99-B068-6F54F6750060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7A6E-B67C-2FD5-B377-69BDF1C5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21AC5-036C-AA8A-EDF3-430E96AD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7D5D-8F41-2A11-3BDC-016CF3D4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9126-8BE9-D3FF-ECEB-5849FC59F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969FB-5A26-D0A0-BBBD-1AF528FD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626DC-EF36-F75C-1334-A763446D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848A-F5AD-4502-B9FE-637F25C0ACCF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30CEB-67E0-5CF2-9D30-0D950D7E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0A41E-2195-730B-98E0-8DA15FE6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3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2D92-E97D-96F6-3E28-A56550DB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0D4A-C080-BFD6-C846-B3208E95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D0B15-D58E-40B3-6BF0-699D21C6A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7FC25-AD28-6172-5F30-9A8BC3EBD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A2D82-1A41-CFFB-826E-BEB6E1D15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477C1-4131-4F16-2B1D-E83E32DB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9B2A1-8618-4C0E-88F3-1D92CE8DA2BE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094B0-B6CA-7ED6-B85A-A76416D1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93C73-F5E6-BF98-DE3C-B711C2D1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1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6E66-BAFA-D789-B225-7264EFC1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04B-4C4E-5B80-A2D5-F494C95C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C51E-9BD5-458A-88C2-51E370AEF619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FBA37-BBC7-7EB9-8833-1674F43B2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89CF9-EF21-DFF1-3625-8DFA1CB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0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55DF4-4431-91F5-8985-FA76DF23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6340-7FF5-4BD5-8863-53E17DC0D4AB}" type="datetime1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EED99-BBE4-A073-988D-BB458788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BCB6-43F5-545F-447F-692EC51D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EFBB-BA7C-58E2-8396-3A04AFFD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CB1E-2FDD-7ADD-C69C-419B4D07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D0EF6-C050-F19A-ECBE-5E0BEF05D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507BA-FBD2-FC61-893C-871979B7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EEBE-E1A0-4F2C-883F-A3D37B6E34B3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6F0E6-8CC9-EE0C-F0E3-62789E3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7B3F1-A393-BCF4-0AC2-6A56EA75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1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2032-3CCE-A033-1BC3-8F6D1803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98E43-1B18-E857-C50E-2CAEF6A9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AF467-FF44-14C5-219F-078D5A658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84F27-34D2-5ECB-26B9-540D01F1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B6D7-AAA6-4297-A4DF-820DEF06EAC5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77717-CAE5-C126-7042-B6E8C0C5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WAKAYAMA UNIVERSITY | DX CUP MONGOLIA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B6F7-5F2C-0DE9-AE38-49FDBF06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7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4F0DA-8917-AF55-D8B0-E9AAE8CB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050-4182-9041-FD63-CB42E2ACB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E38F2-0F37-36CD-3666-0471EF04E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E34C-4581-473B-AC9D-6F0DA1B078E8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20555-DE5E-144D-CA7D-95246F674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WAKAYAMA UNIVERSITY | DX CUP MONGOLIA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E239-2D22-9F2B-86E5-27F7AE199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4B2B7-A1DD-44F1-B4BC-512025431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8.wdp"/><Relationship Id="rId18" Type="http://schemas.openxmlformats.org/officeDocument/2006/relationships/image" Target="../media/image53.pn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12" Type="http://schemas.openxmlformats.org/officeDocument/2006/relationships/image" Target="../media/image50.png"/><Relationship Id="rId17" Type="http://schemas.microsoft.com/office/2007/relationships/hdphoto" Target="../media/hdphoto10.wdp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png"/><Relationship Id="rId15" Type="http://schemas.microsoft.com/office/2007/relationships/hdphoto" Target="../media/hdphoto9.wdp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microsoft.com/office/2007/relationships/hdphoto" Target="../media/hdphoto5.wdp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microsoft.com/office/2017/06/relationships/model3d" Target="../media/model3d1.glb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6.png"/><Relationship Id="rId1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microsoft.com/office/2017/06/relationships/model3d" Target="../media/model3d1.glb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" Type="http://schemas.openxmlformats.org/officeDocument/2006/relationships/image" Target="../media/image12.jpeg"/><Relationship Id="rId16" Type="http://schemas.openxmlformats.org/officeDocument/2006/relationships/image" Target="../media/image2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34.png"/><Relationship Id="rId19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33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4.wdp"/><Relationship Id="rId18" Type="http://schemas.openxmlformats.org/officeDocument/2006/relationships/image" Target="../media/image42.svg"/><Relationship Id="rId26" Type="http://schemas.openxmlformats.org/officeDocument/2006/relationships/image" Target="../media/image48.png"/><Relationship Id="rId3" Type="http://schemas.openxmlformats.org/officeDocument/2006/relationships/image" Target="../media/image13.png"/><Relationship Id="rId21" Type="http://schemas.openxmlformats.org/officeDocument/2006/relationships/image" Target="../media/image44.png"/><Relationship Id="rId7" Type="http://schemas.microsoft.com/office/2017/06/relationships/model3d" Target="../media/model3d1.glb"/><Relationship Id="rId12" Type="http://schemas.openxmlformats.org/officeDocument/2006/relationships/image" Target="../media/image18.png"/><Relationship Id="rId17" Type="http://schemas.openxmlformats.org/officeDocument/2006/relationships/image" Target="../media/image41.png"/><Relationship Id="rId25" Type="http://schemas.openxmlformats.org/officeDocument/2006/relationships/image" Target="../media/image47.png"/><Relationship Id="rId2" Type="http://schemas.openxmlformats.org/officeDocument/2006/relationships/image" Target="../media/image12.jpeg"/><Relationship Id="rId16" Type="http://schemas.openxmlformats.org/officeDocument/2006/relationships/image" Target="../media/image40.sv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39.png"/><Relationship Id="rId23" Type="http://schemas.openxmlformats.org/officeDocument/2006/relationships/image" Target="../media/image31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microsoft.com/office/2007/relationships/hdphoto" Target="../media/hdphoto3.wdp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microsoft.com/office/2007/relationships/hdphoto" Target="../media/hdphoto3.wdp"/><Relationship Id="rId21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microsoft.com/office/2007/relationships/hdphoto" Target="../media/hdphoto4.wdp"/><Relationship Id="rId17" Type="http://schemas.openxmlformats.org/officeDocument/2006/relationships/image" Target="../media/image42.svg"/><Relationship Id="rId25" Type="http://schemas.microsoft.com/office/2007/relationships/hdphoto" Target="../media/hdphoto8.wdp"/><Relationship Id="rId2" Type="http://schemas.openxmlformats.org/officeDocument/2006/relationships/image" Target="../media/image13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8.png"/><Relationship Id="rId24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40.svg"/><Relationship Id="rId23" Type="http://schemas.openxmlformats.org/officeDocument/2006/relationships/image" Target="../media/image46.png"/><Relationship Id="rId28" Type="http://schemas.openxmlformats.org/officeDocument/2006/relationships/image" Target="../media/image52.png"/><Relationship Id="rId10" Type="http://schemas.microsoft.com/office/2007/relationships/hdphoto" Target="../media/hdphoto6.wdp"/><Relationship Id="rId19" Type="http://schemas.microsoft.com/office/2007/relationships/hdphoto" Target="../media/hdphoto7.wdp"/><Relationship Id="rId31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31.png"/><Relationship Id="rId27" Type="http://schemas.microsoft.com/office/2007/relationships/hdphoto" Target="../media/hdphoto9.wdp"/><Relationship Id="rId30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C5E48D-38AF-4EBE-F94C-A28BCEA841A7}"/>
              </a:ext>
            </a:extLst>
          </p:cNvPr>
          <p:cNvSpPr/>
          <p:nvPr/>
        </p:nvSpPr>
        <p:spPr>
          <a:xfrm>
            <a:off x="-518160" y="0"/>
            <a:ext cx="13350240" cy="791550"/>
          </a:xfrm>
          <a:prstGeom prst="round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1EA34E-AB1A-F6B6-54E0-C81762E2C78E}"/>
              </a:ext>
            </a:extLst>
          </p:cNvPr>
          <p:cNvSpPr/>
          <p:nvPr/>
        </p:nvSpPr>
        <p:spPr>
          <a:xfrm>
            <a:off x="-518160" y="6066450"/>
            <a:ext cx="13350240" cy="791550"/>
          </a:xfrm>
          <a:prstGeom prst="round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E0F8E0-B9E9-67C4-4438-3A0AEAE4A0D9}"/>
              </a:ext>
            </a:extLst>
          </p:cNvPr>
          <p:cNvSpPr/>
          <p:nvPr/>
        </p:nvSpPr>
        <p:spPr>
          <a:xfrm>
            <a:off x="10237095" y="-399327"/>
            <a:ext cx="8055980" cy="7656653"/>
          </a:xfrm>
          <a:prstGeom prst="ellipse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4F8BFF-110D-7661-D6EC-A089DC1816DC}"/>
              </a:ext>
            </a:extLst>
          </p:cNvPr>
          <p:cNvSpPr/>
          <p:nvPr/>
        </p:nvSpPr>
        <p:spPr>
          <a:xfrm>
            <a:off x="-951047" y="4259670"/>
            <a:ext cx="3495785" cy="3593296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48EAA2-B457-D510-01B6-CAF633E2EDF9}"/>
              </a:ext>
            </a:extLst>
          </p:cNvPr>
          <p:cNvSpPr/>
          <p:nvPr/>
        </p:nvSpPr>
        <p:spPr>
          <a:xfrm>
            <a:off x="1407608" y="3341390"/>
            <a:ext cx="493534" cy="516054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F3B3C9-966E-4DAF-60DD-1A6DABB58AE9}"/>
              </a:ext>
            </a:extLst>
          </p:cNvPr>
          <p:cNvSpPr/>
          <p:nvPr/>
        </p:nvSpPr>
        <p:spPr>
          <a:xfrm>
            <a:off x="749390" y="114695"/>
            <a:ext cx="1815505" cy="1807074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E84F7-AB40-FC1F-4001-17E61C45E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905" y="1047297"/>
            <a:ext cx="8244525" cy="2757248"/>
          </a:xfrm>
        </p:spPr>
        <p:txBody>
          <a:bodyPr>
            <a:normAutofit/>
          </a:bodyPr>
          <a:lstStyle/>
          <a:p>
            <a:r>
              <a:rPr lang="en-US" sz="9600" b="1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AeroTemp</a:t>
            </a:r>
            <a:endParaRPr lang="mn-MN" sz="8000" b="1" dirty="0">
              <a:ln>
                <a:solidFill>
                  <a:schemeClr val="bg1"/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6943C9-78D4-8C15-F1A2-7BE4C9470400}"/>
              </a:ext>
            </a:extLst>
          </p:cNvPr>
          <p:cNvSpPr/>
          <p:nvPr/>
        </p:nvSpPr>
        <p:spPr>
          <a:xfrm>
            <a:off x="7396295" y="950388"/>
            <a:ext cx="556373" cy="549241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AEFA1A-FD7A-2E7A-B4FD-23F8F4F63A17}"/>
              </a:ext>
            </a:extLst>
          </p:cNvPr>
          <p:cNvSpPr/>
          <p:nvPr/>
        </p:nvSpPr>
        <p:spPr>
          <a:xfrm>
            <a:off x="10510670" y="4398852"/>
            <a:ext cx="1562182" cy="1482313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96F8F1-307C-E5B4-FB0F-444AC8CF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793" y="6135342"/>
            <a:ext cx="554784" cy="548688"/>
          </a:xfrm>
          <a:prstGeom prst="rect">
            <a:avLst/>
          </a:prstGeom>
        </p:spPr>
      </p:pic>
      <p:pic>
        <p:nvPicPr>
          <p:cNvPr id="27" name="グラフィックス 197" descr="ワイヤレス 単色塗りつぶし">
            <a:extLst>
              <a:ext uri="{FF2B5EF4-FFF2-40B4-BE49-F238E27FC236}">
                <a16:creationId xmlns:a16="http://schemas.microsoft.com/office/drawing/2014/main" id="{84971BBE-BEAE-6D1B-28C3-FA6C0F393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97750">
            <a:off x="773154" y="2472075"/>
            <a:ext cx="944340" cy="944340"/>
          </a:xfrm>
          <a:prstGeom prst="rect">
            <a:avLst/>
          </a:prstGeom>
        </p:spPr>
      </p:pic>
      <p:pic>
        <p:nvPicPr>
          <p:cNvPr id="28" name="グラフィックス 197" descr="ワイヤレス 単色塗りつぶし">
            <a:extLst>
              <a:ext uri="{FF2B5EF4-FFF2-40B4-BE49-F238E27FC236}">
                <a16:creationId xmlns:a16="http://schemas.microsoft.com/office/drawing/2014/main" id="{C49D0035-36B9-3AF2-7B44-3CB961DC3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46945">
            <a:off x="911643" y="108645"/>
            <a:ext cx="1577043" cy="1577043"/>
          </a:xfrm>
          <a:prstGeom prst="rect">
            <a:avLst/>
          </a:prstGeom>
        </p:spPr>
      </p:pic>
      <p:pic>
        <p:nvPicPr>
          <p:cNvPr id="30" name="グラフィックス 197" descr="ワイヤレス 単色塗りつぶし">
            <a:extLst>
              <a:ext uri="{FF2B5EF4-FFF2-40B4-BE49-F238E27FC236}">
                <a16:creationId xmlns:a16="http://schemas.microsoft.com/office/drawing/2014/main" id="{53827CBE-BF92-D493-D32E-FB8CD9024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8521">
            <a:off x="10614107" y="4443110"/>
            <a:ext cx="1242747" cy="124274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20E03E-2535-39A4-B254-0CE1F2B0C98B}"/>
              </a:ext>
            </a:extLst>
          </p:cNvPr>
          <p:cNvCxnSpPr/>
          <p:nvPr/>
        </p:nvCxnSpPr>
        <p:spPr>
          <a:xfrm>
            <a:off x="2228670" y="3857444"/>
            <a:ext cx="773188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E63551-7764-9D57-6498-0EBE844D428E}"/>
              </a:ext>
            </a:extLst>
          </p:cNvPr>
          <p:cNvSpPr txBox="1"/>
          <p:nvPr/>
        </p:nvSpPr>
        <p:spPr>
          <a:xfrm>
            <a:off x="1860634" y="3989830"/>
            <a:ext cx="8244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3-5</a:t>
            </a:r>
            <a:r>
              <a:rPr lang="mn-MN" sz="1600" dirty="0"/>
              <a:t> Gantugs, </a:t>
            </a:r>
            <a:r>
              <a:rPr lang="en-US" sz="1600" dirty="0" err="1"/>
              <a:t>Tuguldur</a:t>
            </a:r>
            <a:r>
              <a:rPr lang="en-US" sz="1600" dirty="0"/>
              <a:t>, </a:t>
            </a:r>
            <a:r>
              <a:rPr lang="en-US" sz="1600" dirty="0" err="1"/>
              <a:t>Tsengel</a:t>
            </a:r>
            <a:r>
              <a:rPr lang="en-US" sz="1600" dirty="0"/>
              <a:t>, </a:t>
            </a:r>
            <a:r>
              <a:rPr lang="en-US" sz="1600" dirty="0" err="1"/>
              <a:t>Bilguun</a:t>
            </a:r>
            <a:endParaRPr lang="mn-MN" sz="1600" dirty="0"/>
          </a:p>
        </p:txBody>
      </p:sp>
    </p:spTree>
    <p:extLst>
      <p:ext uri="{BB962C8B-B14F-4D97-AF65-F5344CB8AC3E}">
        <p14:creationId xmlns:p14="http://schemas.microsoft.com/office/powerpoint/2010/main" val="412700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1"/>
          <a:stretch/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472441" y="381000"/>
            <a:ext cx="11262360" cy="604692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Co2 - Free ecology and environment icons">
            <a:extLst>
              <a:ext uri="{FF2B5EF4-FFF2-40B4-BE49-F238E27FC236}">
                <a16:creationId xmlns:a16="http://schemas.microsoft.com/office/drawing/2014/main" id="{E9129FA8-09D3-A275-26D4-95B433E2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52165" y="2585498"/>
            <a:ext cx="741475" cy="7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6320A7-31A0-FF6E-6156-2D5BDC8C4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11" b="22436"/>
          <a:stretch/>
        </p:blipFill>
        <p:spPr>
          <a:xfrm>
            <a:off x="-8275249" y="2638418"/>
            <a:ext cx="839356" cy="530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E91788-6E98-00D3-BDC5-DFC00CA56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14105" y="2862368"/>
            <a:ext cx="758108" cy="7581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5CD657-DEC7-B8DC-34D4-4486D347F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94985" y="2770327"/>
            <a:ext cx="746952" cy="7469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7E89AB-CA7E-F606-87E9-F78A44F75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103574" y="2764304"/>
            <a:ext cx="611232" cy="611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708D7-25A7-198B-3181-06D4E2797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475443" y="2443030"/>
            <a:ext cx="1333296" cy="1333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3ACEB-401F-20F2-C4DA-0A45267ED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992700" y="2622553"/>
            <a:ext cx="1080225" cy="1080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D82575-0522-0672-570E-C35366F93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952209" y="2443030"/>
            <a:ext cx="1333296" cy="1333296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0BE0E0C-0988-350D-F57B-766E41EA7307}"/>
              </a:ext>
            </a:extLst>
          </p:cNvPr>
          <p:cNvSpPr/>
          <p:nvPr/>
        </p:nvSpPr>
        <p:spPr>
          <a:xfrm rot="16200000">
            <a:off x="-6618119" y="2892710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C75957A-4950-7FD8-003C-3DBE87A2D9C1}"/>
              </a:ext>
            </a:extLst>
          </p:cNvPr>
          <p:cNvSpPr/>
          <p:nvPr/>
        </p:nvSpPr>
        <p:spPr>
          <a:xfrm rot="16200000">
            <a:off x="-3306048" y="2832053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32B0D-4673-5D85-B5EF-A0890A7CE975}"/>
              </a:ext>
            </a:extLst>
          </p:cNvPr>
          <p:cNvSpPr txBox="1"/>
          <p:nvPr/>
        </p:nvSpPr>
        <p:spPr>
          <a:xfrm>
            <a:off x="-2268381" y="3859035"/>
            <a:ext cx="196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Better building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677E0-D199-88B6-1C63-8DC375D8EDA6}"/>
              </a:ext>
            </a:extLst>
          </p:cNvPr>
          <p:cNvSpPr txBox="1"/>
          <p:nvPr/>
        </p:nvSpPr>
        <p:spPr>
          <a:xfrm>
            <a:off x="-5539130" y="3828664"/>
            <a:ext cx="196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analyzation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94B7B-2530-43D8-F787-9EE6D82AABEB}"/>
              </a:ext>
            </a:extLst>
          </p:cNvPr>
          <p:cNvSpPr txBox="1"/>
          <p:nvPr/>
        </p:nvSpPr>
        <p:spPr>
          <a:xfrm>
            <a:off x="-8809879" y="4043700"/>
            <a:ext cx="19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base</a:t>
            </a:r>
          </a:p>
        </p:txBody>
      </p:sp>
      <p:pic>
        <p:nvPicPr>
          <p:cNvPr id="9218" name="Picture 2" descr="Free vector factory workers and robotic arm removing packages from conveyor line. engineer using computer and operating process. vector illustration for business, production, machine technology concepts">
            <a:extLst>
              <a:ext uri="{FF2B5EF4-FFF2-40B4-BE49-F238E27FC236}">
                <a16:creationId xmlns:a16="http://schemas.microsoft.com/office/drawing/2014/main" id="{16F84D35-BB34-8AA9-CF43-0EAA0734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19" b="89770" l="7668" r="91374">
                        <a14:foregroundMark x1="11502" y1="52941" x2="14217" y2="76982"/>
                        <a14:foregroundMark x1="14217" y1="76982" x2="26837" y2="81074"/>
                        <a14:foregroundMark x1="8786" y1="72890" x2="7987" y2="61893"/>
                        <a14:foregroundMark x1="10703" y1="82097" x2="7668" y2="77749"/>
                        <a14:foregroundMark x1="89936" y1="59847" x2="88019" y2="76215"/>
                        <a14:foregroundMark x1="88019" y1="76215" x2="78914" y2="79795"/>
                        <a14:foregroundMark x1="92971" y1="66496" x2="91374" y2="81841"/>
                        <a14:foregroundMark x1="91374" y1="81841" x2="91374" y2="81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98" y="2296974"/>
            <a:ext cx="3453603" cy="21571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ragino LAQ4 LoRaWAN Air Quality Sensor Best offer 2021 USA">
            <a:extLst>
              <a:ext uri="{FF2B5EF4-FFF2-40B4-BE49-F238E27FC236}">
                <a16:creationId xmlns:a16="http://schemas.microsoft.com/office/drawing/2014/main" id="{BE33B48D-AED0-82AB-2AB5-0999C7036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333" l="10000" r="90000">
                        <a14:foregroundMark x1="30667" y1="10000" x2="55000" y2="11000"/>
                        <a14:foregroundMark x1="55000" y1="11000" x2="69333" y2="11000"/>
                        <a14:foregroundMark x1="29667" y1="88667" x2="49667" y2="89667"/>
                        <a14:foregroundMark x1="49667" y1="89667" x2="71667" y2="88000"/>
                        <a14:foregroundMark x1="31667" y1="89667" x2="48667" y2="90000"/>
                        <a14:foregroundMark x1="48667" y1="90000" x2="67667" y2="89000"/>
                        <a14:foregroundMark x1="67667" y1="89000" x2="68333" y2="89000"/>
                        <a14:foregroundMark x1="29000" y1="89667" x2="51667" y2="90333"/>
                        <a14:foregroundMark x1="51667" y1="90333" x2="67333" y2="90000"/>
                        <a14:foregroundMark x1="30000" y1="89667" x2="42000" y2="90000"/>
                        <a14:foregroundMark x1="27333" y1="90333" x2="36000" y2="90333"/>
                        <a14:foregroundMark x1="27667" y1="90000" x2="49333" y2="90333"/>
                        <a14:foregroundMark x1="49333" y1="90333" x2="70000" y2="89000"/>
                        <a14:foregroundMark x1="70000" y1="89000" x2="7233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943"/>
          <a:stretch/>
        </p:blipFill>
        <p:spPr bwMode="auto">
          <a:xfrm>
            <a:off x="2623881" y="2443030"/>
            <a:ext cx="888857" cy="13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complete guide to iPhone screen resolutions and sizes (Updated for  2023) - AppMySite">
            <a:extLst>
              <a:ext uri="{FF2B5EF4-FFF2-40B4-BE49-F238E27FC236}">
                <a16:creationId xmlns:a16="http://schemas.microsoft.com/office/drawing/2014/main" id="{2E2DC260-F552-BAE7-2CDC-B21F50864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1207" b="90690" l="49512" r="71387">
                        <a14:foregroundMark x1="51172" y1="12069" x2="62891" y2="12931"/>
                        <a14:foregroundMark x1="62891" y1="12931" x2="67676" y2="12759"/>
                        <a14:foregroundMark x1="52832" y1="10172" x2="58105" y2="10172"/>
                        <a14:foregroundMark x1="58105" y1="10172" x2="63965" y2="9828"/>
                        <a14:foregroundMark x1="63965" y1="9828" x2="70313" y2="11379"/>
                        <a14:foregroundMark x1="70313" y1="11379" x2="70996" y2="12759"/>
                        <a14:foregroundMark x1="68457" y1="26379" x2="65918" y2="66724"/>
                        <a14:foregroundMark x1="65918" y1="66724" x2="60742" y2="80862"/>
                        <a14:foregroundMark x1="60742" y1="80862" x2="55371" y2="80862"/>
                        <a14:foregroundMark x1="55371" y1="80862" x2="55078" y2="80000"/>
                        <a14:foregroundMark x1="56836" y1="52241" x2="66406" y2="47759"/>
                        <a14:foregroundMark x1="50879" y1="11552" x2="49707" y2="26552"/>
                        <a14:foregroundMark x1="49609" y1="29138" x2="50195" y2="68448"/>
                        <a14:foregroundMark x1="57031" y1="46724" x2="60059" y2="57241"/>
                        <a14:foregroundMark x1="51563" y1="88276" x2="62891" y2="88276"/>
                        <a14:foregroundMark x1="56250" y1="91034" x2="64258" y2="90862"/>
                        <a14:foregroundMark x1="64258" y1="90862" x2="65820" y2="90862"/>
                        <a14:foregroundMark x1="68164" y1="90690" x2="71387" y2="8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41" t="6068" r="26230" b="6068"/>
          <a:stretch/>
        </p:blipFill>
        <p:spPr bwMode="auto">
          <a:xfrm>
            <a:off x="1628708" y="2309355"/>
            <a:ext cx="846215" cy="15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12373-120C-A0C4-2F07-B78009C580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52206" y="2705909"/>
            <a:ext cx="1242127" cy="124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E0A6F-3042-188C-7851-86B65DE33A87}"/>
              </a:ext>
            </a:extLst>
          </p:cNvPr>
          <p:cNvSpPr txBox="1"/>
          <p:nvPr/>
        </p:nvSpPr>
        <p:spPr>
          <a:xfrm>
            <a:off x="1002368" y="4344994"/>
            <a:ext cx="29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400" b="1" dirty="0">
                <a:solidFill>
                  <a:schemeClr val="bg1"/>
                </a:solidFill>
              </a:rPr>
              <a:t>Жижиг, хөнгөн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63C90-FF1D-B8B7-C93D-592E993470BA}"/>
              </a:ext>
            </a:extLst>
          </p:cNvPr>
          <p:cNvSpPr txBox="1"/>
          <p:nvPr/>
        </p:nvSpPr>
        <p:spPr>
          <a:xfrm>
            <a:off x="4545449" y="4344994"/>
            <a:ext cx="29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400" b="1" dirty="0">
                <a:solidFill>
                  <a:schemeClr val="bg1"/>
                </a:solidFill>
              </a:rPr>
              <a:t>Үйлдвэрлэлт хялбар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F5708-4FE9-2B51-A517-4FFDED4B3964}"/>
              </a:ext>
            </a:extLst>
          </p:cNvPr>
          <p:cNvSpPr txBox="1"/>
          <p:nvPr/>
        </p:nvSpPr>
        <p:spPr>
          <a:xfrm>
            <a:off x="8206170" y="4307383"/>
            <a:ext cx="292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400" b="1" dirty="0">
                <a:solidFill>
                  <a:schemeClr val="bg1"/>
                </a:solidFill>
              </a:rPr>
              <a:t>Утас, интернет сүлжээ шаардлагагүй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B897D-A320-A85B-FDC1-DDF2D4858200}"/>
              </a:ext>
            </a:extLst>
          </p:cNvPr>
          <p:cNvSpPr txBox="1"/>
          <p:nvPr/>
        </p:nvSpPr>
        <p:spPr>
          <a:xfrm>
            <a:off x="9368831" y="2726807"/>
            <a:ext cx="40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D7D31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63EB4-75B8-E713-BD88-5E6F5ECDDD0F}"/>
              </a:ext>
            </a:extLst>
          </p:cNvPr>
          <p:cNvSpPr txBox="1"/>
          <p:nvPr/>
        </p:nvSpPr>
        <p:spPr>
          <a:xfrm>
            <a:off x="1481305" y="3901715"/>
            <a:ext cx="228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4EBF4"/>
                </a:solidFill>
              </a:rPr>
              <a:t>(compared to phone)</a:t>
            </a:r>
          </a:p>
        </p:txBody>
      </p:sp>
    </p:spTree>
    <p:extLst>
      <p:ext uri="{BB962C8B-B14F-4D97-AF65-F5344CB8AC3E}">
        <p14:creationId xmlns:p14="http://schemas.microsoft.com/office/powerpoint/2010/main" val="299380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144C3D-9338-3ED8-3E3D-BE3B82F5DF05}"/>
              </a:ext>
            </a:extLst>
          </p:cNvPr>
          <p:cNvSpPr/>
          <p:nvPr/>
        </p:nvSpPr>
        <p:spPr>
          <a:xfrm>
            <a:off x="3756758" y="3243313"/>
            <a:ext cx="2682240" cy="1325563"/>
          </a:xfrm>
          <a:prstGeom prst="roundRect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/>
              <a:t>Accessible price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39AA23-84DA-2429-AB45-055B854883E0}"/>
              </a:ext>
            </a:extLst>
          </p:cNvPr>
          <p:cNvSpPr/>
          <p:nvPr/>
        </p:nvSpPr>
        <p:spPr>
          <a:xfrm>
            <a:off x="956100" y="3243761"/>
            <a:ext cx="2682240" cy="1325563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/>
              <a:t>Non-reliance on broadband network</a:t>
            </a:r>
            <a:endParaRPr lang="en-US" sz="2000" b="1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F60AA1-A65D-8F92-2AC3-26308E66053D}"/>
              </a:ext>
            </a:extLst>
          </p:cNvPr>
          <p:cNvSpPr/>
          <p:nvPr/>
        </p:nvSpPr>
        <p:spPr>
          <a:xfrm>
            <a:off x="990184" y="4743065"/>
            <a:ext cx="2682240" cy="1325563"/>
          </a:xfrm>
          <a:prstGeom prst="roundRect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Mass production</a:t>
            </a:r>
            <a:endParaRPr lang="en-US" sz="2400" b="1" dirty="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784E30-50F6-61A1-81D1-2E95D4A21E45}"/>
              </a:ext>
            </a:extLst>
          </p:cNvPr>
          <p:cNvSpPr/>
          <p:nvPr/>
        </p:nvSpPr>
        <p:spPr>
          <a:xfrm>
            <a:off x="3817942" y="4743065"/>
            <a:ext cx="2682240" cy="1325563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/>
              <a:t>Warehouse storage</a:t>
            </a:r>
            <a:endParaRPr lang="en-US" sz="2000" b="1" dirty="0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B8A10E-6898-2C98-A539-8EA3EEA60A34}"/>
              </a:ext>
            </a:extLst>
          </p:cNvPr>
          <p:cNvSpPr/>
          <p:nvPr/>
        </p:nvSpPr>
        <p:spPr>
          <a:xfrm>
            <a:off x="956100" y="1760840"/>
            <a:ext cx="2682240" cy="1325563"/>
          </a:xfrm>
          <a:prstGeom prst="roundRect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/>
              <a:t>Google Home SDK integration</a:t>
            </a:r>
            <a:endParaRPr lang="en-US" sz="2400" b="1" dirty="0"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EB338-9056-190A-C59B-76F99C70DC4D}"/>
              </a:ext>
            </a:extLst>
          </p:cNvPr>
          <p:cNvSpPr/>
          <p:nvPr/>
        </p:nvSpPr>
        <p:spPr>
          <a:xfrm>
            <a:off x="6645700" y="4690516"/>
            <a:ext cx="2682240" cy="1325563"/>
          </a:xfrm>
          <a:prstGeom prst="roundRect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/>
              <a:t>Small &amp; lightweight</a:t>
            </a:r>
            <a:endParaRPr lang="en-US" sz="2000" b="1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6CB2E-CC15-4B6D-71DE-CEBC7CA88FC8}"/>
              </a:ext>
            </a:extLst>
          </p:cNvPr>
          <p:cNvSpPr txBox="1"/>
          <p:nvPr/>
        </p:nvSpPr>
        <p:spPr>
          <a:xfrm>
            <a:off x="648022" y="783411"/>
            <a:ext cx="518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7A262D-866D-FBC9-D71E-BEC9D9562138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29205" y="1429742"/>
            <a:ext cx="251347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CBDEA0-3095-EC0A-7760-8C498F5B2D31}"/>
              </a:ext>
            </a:extLst>
          </p:cNvPr>
          <p:cNvSpPr txBox="1"/>
          <p:nvPr/>
        </p:nvSpPr>
        <p:spPr>
          <a:xfrm>
            <a:off x="3809289" y="1920060"/>
            <a:ext cx="5636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Compatible with many smart devices on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Easy-to-use established partner-solution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Bulk data can be reused or sold to other industries.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115B65-6390-9252-5880-6CF492CD4472}"/>
              </a:ext>
            </a:extLst>
          </p:cNvPr>
          <p:cNvSpPr txBox="1"/>
          <p:nvPr/>
        </p:nvSpPr>
        <p:spPr>
          <a:xfrm>
            <a:off x="6500183" y="3431402"/>
            <a:ext cx="4853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Uninterrupted data flow at an affordable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Reasonable price for both user and supplier(s)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from all over the world.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52D35-BB75-74B2-711C-9174F59E3E68}"/>
              </a:ext>
            </a:extLst>
          </p:cNvPr>
          <p:cNvSpPr txBox="1"/>
          <p:nvPr/>
        </p:nvSpPr>
        <p:spPr>
          <a:xfrm>
            <a:off x="9446161" y="4942744"/>
            <a:ext cx="248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Competitive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Sustainable practices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D7DB2-AB01-3145-9352-09CC9851B8BF}"/>
              </a:ext>
            </a:extLst>
          </p:cNvPr>
          <p:cNvSpPr txBox="1"/>
          <p:nvPr/>
        </p:nvSpPr>
        <p:spPr>
          <a:xfrm>
            <a:off x="956100" y="6268496"/>
            <a:ext cx="106331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accessible &amp; affordable, </a:t>
            </a:r>
            <a:r>
              <a:rPr lang="en-US" sz="2000" dirty="0"/>
              <a:t>suitable for mass production and supply to housing, construction projects</a:t>
            </a:r>
            <a:endParaRPr lang="en-US" sz="2000" dirty="0"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EAEB2B-843C-E6CA-F8C4-53CC4BE8F9F8}"/>
              </a:ext>
            </a:extLst>
          </p:cNvPr>
          <p:cNvSpPr/>
          <p:nvPr/>
        </p:nvSpPr>
        <p:spPr>
          <a:xfrm rot="10800000">
            <a:off x="-1410280" y="7079055"/>
            <a:ext cx="8055980" cy="7656653"/>
          </a:xfrm>
          <a:prstGeom prst="ellipse">
            <a:avLst/>
          </a:prstGeom>
          <a:blipFill dpi="0" rotWithShape="1">
            <a:blip r:embed="rId2">
              <a:alphaModFix amt="2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D580F4-4CB0-B058-9DB3-CD75BCD604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981011" y="8650507"/>
            <a:ext cx="4542140" cy="45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DCCC004C-E7A3-0B7D-0EFA-0A1A2ED16C68}"/>
              </a:ext>
            </a:extLst>
          </p:cNvPr>
          <p:cNvSpPr txBox="1"/>
          <p:nvPr/>
        </p:nvSpPr>
        <p:spPr>
          <a:xfrm>
            <a:off x="783221" y="763775"/>
            <a:ext cx="1021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mn-M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Бизнес төлөвлөгөө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06F6DD-1F37-2AC3-E3B4-78806EF67485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783222" y="1410106"/>
            <a:ext cx="510642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3ED2AD-EFA7-A8A7-B43F-926BC873544C}"/>
              </a:ext>
            </a:extLst>
          </p:cNvPr>
          <p:cNvSpPr/>
          <p:nvPr/>
        </p:nvSpPr>
        <p:spPr>
          <a:xfrm>
            <a:off x="604047" y="1921206"/>
            <a:ext cx="10983906" cy="4340302"/>
          </a:xfrm>
          <a:prstGeom prst="roundRect">
            <a:avLst>
              <a:gd name="adj" fmla="val 9864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4D6CA94-D966-6573-8D24-FDFD78A2E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011031"/>
              </p:ext>
            </p:extLst>
          </p:nvPr>
        </p:nvGraphicFramePr>
        <p:xfrm>
          <a:off x="319219" y="2260634"/>
          <a:ext cx="6892744" cy="409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8DF4B7-24F2-75FB-3C0F-8A1807722763}"/>
              </a:ext>
            </a:extLst>
          </p:cNvPr>
          <p:cNvSpPr txBox="1"/>
          <p:nvPr/>
        </p:nvSpPr>
        <p:spPr>
          <a:xfrm>
            <a:off x="7672793" y="2770050"/>
            <a:ext cx="3454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</a:t>
            </a:r>
            <a:r>
              <a:rPr lang="mn-M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ийт хэргэлэгчидийн тоо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155`000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302A5-7925-4192-C9C9-AFF8AF11EF2F}"/>
              </a:ext>
            </a:extLst>
          </p:cNvPr>
          <p:cNvSpPr txBox="1"/>
          <p:nvPr/>
        </p:nvSpPr>
        <p:spPr>
          <a:xfrm>
            <a:off x="7672793" y="4201303"/>
            <a:ext cx="34543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mn-M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лох боломжтой орлого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91 billion </a:t>
            </a:r>
            <a:r>
              <a:rPr lang="mn-M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₮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08D8E-CB18-5455-D3B6-D42AB5D7C886}"/>
              </a:ext>
            </a:extLst>
          </p:cNvPr>
          <p:cNvSpPr txBox="1"/>
          <p:nvPr/>
        </p:nvSpPr>
        <p:spPr>
          <a:xfrm>
            <a:off x="7211963" y="5632556"/>
            <a:ext cx="3784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https://www.barilga.mn/n/11850/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25CCCB-7B8E-3BA1-14ED-E5DC00A449E7}"/>
              </a:ext>
            </a:extLst>
          </p:cNvPr>
          <p:cNvSpPr/>
          <p:nvPr/>
        </p:nvSpPr>
        <p:spPr>
          <a:xfrm>
            <a:off x="1501513" y="3475158"/>
            <a:ext cx="2157398" cy="2157398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3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43034-E486-9EEF-9805-95818F714A46}"/>
              </a:ext>
            </a:extLst>
          </p:cNvPr>
          <p:cNvSpPr txBox="1"/>
          <p:nvPr/>
        </p:nvSpPr>
        <p:spPr>
          <a:xfrm>
            <a:off x="12504132" y="5105328"/>
            <a:ext cx="231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</a:t>
            </a:r>
            <a:r>
              <a:rPr lang="en-US" dirty="0" err="1"/>
              <a:t>hugaral</a:t>
            </a:r>
            <a:endParaRPr lang="en-US" dirty="0"/>
          </a:p>
          <a:p>
            <a:r>
              <a:rPr lang="en-US" dirty="0"/>
              <a:t>Acquired loan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0880A6-E974-5F2F-EA01-CB9EC1AE4657}"/>
              </a:ext>
            </a:extLst>
          </p:cNvPr>
          <p:cNvSpPr/>
          <p:nvPr/>
        </p:nvSpPr>
        <p:spPr>
          <a:xfrm>
            <a:off x="991574" y="1736530"/>
            <a:ext cx="10493020" cy="4599150"/>
          </a:xfrm>
          <a:prstGeom prst="roundRect">
            <a:avLst>
              <a:gd name="adj" fmla="val 9864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D1B06-B57C-444D-9F01-DA172DEEE547}"/>
              </a:ext>
            </a:extLst>
          </p:cNvPr>
          <p:cNvSpPr txBox="1"/>
          <p:nvPr/>
        </p:nvSpPr>
        <p:spPr>
          <a:xfrm>
            <a:off x="783221" y="763775"/>
            <a:ext cx="55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mn-M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Бизнес төлөвлөгөө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BA1BE1-D23D-C63D-7DFF-EEC000F3573A}"/>
              </a:ext>
            </a:extLst>
          </p:cNvPr>
          <p:cNvCxnSpPr>
            <a:cxnSpLocks/>
          </p:cNvCxnSpPr>
          <p:nvPr/>
        </p:nvCxnSpPr>
        <p:spPr>
          <a:xfrm>
            <a:off x="783222" y="1410106"/>
            <a:ext cx="51543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B4D87FE-08AE-FCEA-CA96-A5C83D0DBDC9}"/>
              </a:ext>
            </a:extLst>
          </p:cNvPr>
          <p:cNvSpPr txBox="1">
            <a:spLocks/>
          </p:cNvSpPr>
          <p:nvPr/>
        </p:nvSpPr>
        <p:spPr>
          <a:xfrm>
            <a:off x="783221" y="-1906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>
                <a:solidFill>
                  <a:schemeClr val="bg1"/>
                </a:solidFill>
                <a:effectLst>
                  <a:glow rad="101600">
                    <a:srgbClr val="2F6373"/>
                  </a:glow>
                </a:effectLst>
                <a:latin typeface="+mn-lt"/>
                <a:ea typeface="+mn-ea"/>
                <a:cs typeface="+mn-cs"/>
              </a:rPr>
              <a:t>SUSTAINABLE</a:t>
            </a:r>
            <a:r>
              <a:rPr lang="en-US" altLang="ja-JP" b="1">
                <a:solidFill>
                  <a:schemeClr val="bg1"/>
                </a:solidFill>
                <a:effectLst>
                  <a:glow rad="101600">
                    <a:srgbClr val="4A9CB6">
                      <a:alpha val="60000"/>
                    </a:srgbClr>
                  </a:glow>
                </a:effectLst>
                <a:latin typeface="+mn-lt"/>
                <a:ea typeface="+mn-ea"/>
                <a:cs typeface="+mn-cs"/>
              </a:rPr>
              <a:t>  X  </a:t>
            </a:r>
            <a:r>
              <a:rPr lang="en-US" altLang="ja-JP" b="1">
                <a:solidFill>
                  <a:schemeClr val="bg1"/>
                </a:solidFill>
                <a:effectLst>
                  <a:glow rad="101600">
                    <a:srgbClr val="ED7D31">
                      <a:alpha val="60000"/>
                    </a:srgbClr>
                  </a:glow>
                </a:effectLst>
                <a:latin typeface="+mn-lt"/>
                <a:ea typeface="+mn-ea"/>
                <a:cs typeface="+mn-cs"/>
              </a:rPr>
              <a:t>SMART</a:t>
            </a:r>
            <a:r>
              <a:rPr lang="en-US" altLang="ja-JP" b="1">
                <a:solidFill>
                  <a:schemeClr val="bg1"/>
                </a:solidFill>
                <a:effectLst>
                  <a:glow rad="101600">
                    <a:srgbClr val="4A9CB6">
                      <a:alpha val="60000"/>
                    </a:srgbClr>
                  </a:glo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altLang="ja-JP" b="1">
                <a:solidFill>
                  <a:schemeClr val="bg1"/>
                </a:solidFill>
                <a:effectLst>
                  <a:glow rad="101600">
                    <a:srgbClr val="7AA6B8">
                      <a:alpha val="60000"/>
                    </a:srgbClr>
                  </a:glow>
                </a:effectLst>
                <a:latin typeface="+mn-lt"/>
                <a:ea typeface="+mn-ea"/>
                <a:cs typeface="+mn-cs"/>
              </a:rPr>
              <a:t>DEVELOPMENT</a:t>
            </a:r>
            <a:endParaRPr lang="ja-JP" altLang="en-US" b="1" dirty="0">
              <a:solidFill>
                <a:schemeClr val="bg1"/>
              </a:solidFill>
              <a:effectLst>
                <a:glow rad="101600">
                  <a:srgbClr val="7AA6B8">
                    <a:alpha val="60000"/>
                  </a:srgbClr>
                </a:glo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C5D1E8-4D77-8E24-AB34-B90B0690DEB0}"/>
              </a:ext>
            </a:extLst>
          </p:cNvPr>
          <p:cNvSpPr/>
          <p:nvPr/>
        </p:nvSpPr>
        <p:spPr>
          <a:xfrm>
            <a:off x="783221" y="7590548"/>
            <a:ext cx="2209800" cy="1445045"/>
          </a:xfrm>
          <a:prstGeom prst="roundRect">
            <a:avLst/>
          </a:prstGeom>
          <a:solidFill>
            <a:srgbClr val="7AA6B8"/>
          </a:solidFill>
          <a:ln w="28575">
            <a:solidFill>
              <a:srgbClr val="2F6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BIM x IoT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(Planning, Construction)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0828D7-3448-7BFC-54D7-2754C7BE6524}"/>
              </a:ext>
            </a:extLst>
          </p:cNvPr>
          <p:cNvSpPr/>
          <p:nvPr/>
        </p:nvSpPr>
        <p:spPr>
          <a:xfrm>
            <a:off x="3765591" y="7666255"/>
            <a:ext cx="3718560" cy="909000"/>
          </a:xfrm>
          <a:prstGeom prst="roundRect">
            <a:avLst/>
          </a:prstGeom>
          <a:solidFill>
            <a:schemeClr val="bg1"/>
          </a:solidFill>
          <a:ln>
            <a:solidFill>
              <a:srgbClr val="2F6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FM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(Facility Management)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CF276A-4A85-6680-E5B2-C556CA726A6E}"/>
              </a:ext>
            </a:extLst>
          </p:cNvPr>
          <p:cNvSpPr/>
          <p:nvPr/>
        </p:nvSpPr>
        <p:spPr>
          <a:xfrm>
            <a:off x="7923228" y="7649693"/>
            <a:ext cx="3107804" cy="942124"/>
          </a:xfrm>
          <a:prstGeom prst="roundRect">
            <a:avLst/>
          </a:prstGeom>
          <a:solidFill>
            <a:schemeClr val="bg1"/>
          </a:solidFill>
          <a:ln>
            <a:solidFill>
              <a:srgbClr val="2F6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Integration of IoT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user’s daily life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6C174-441C-8FEC-980C-C2581CEF337B}"/>
              </a:ext>
            </a:extLst>
          </p:cNvPr>
          <p:cNvSpPr txBox="1"/>
          <p:nvPr/>
        </p:nvSpPr>
        <p:spPr>
          <a:xfrm>
            <a:off x="3567471" y="8623685"/>
            <a:ext cx="41147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Remote management of environment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collection for future projects</a:t>
            </a:r>
            <a:endParaRPr lang="en-US" sz="16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C393-7AEE-DE21-AE69-8E28E2A6E26A}"/>
              </a:ext>
            </a:extLst>
          </p:cNvPr>
          <p:cNvSpPr txBox="1"/>
          <p:nvPr/>
        </p:nvSpPr>
        <p:spPr>
          <a:xfrm>
            <a:off x="7640166" y="8618095"/>
            <a:ext cx="41148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User’s</a:t>
            </a:r>
            <a:r>
              <a:rPr lang="en-US" sz="1600" dirty="0"/>
              <a:t> ease of use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Smart devices &amp; appliances integration</a:t>
            </a:r>
            <a:endParaRPr lang="en-US" sz="1600" dirty="0">
              <a:cs typeface="Calibri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FD5436-1D1D-799F-FCB6-819EA6124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199364"/>
              </p:ext>
            </p:extLst>
          </p:nvPr>
        </p:nvGraphicFramePr>
        <p:xfrm>
          <a:off x="1663201" y="2021055"/>
          <a:ext cx="6099246" cy="394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5168FA-49E8-B770-BE4D-022546ACD539}"/>
              </a:ext>
            </a:extLst>
          </p:cNvPr>
          <p:cNvSpPr txBox="1"/>
          <p:nvPr/>
        </p:nvSpPr>
        <p:spPr>
          <a:xfrm>
            <a:off x="8294345" y="4770393"/>
            <a:ext cx="318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2400" b="1" dirty="0">
                <a:solidFill>
                  <a:schemeClr val="bg1"/>
                </a:solidFill>
              </a:rPr>
              <a:t>Сарын хураамж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84JPY</a:t>
            </a:r>
          </a:p>
          <a:p>
            <a:r>
              <a:rPr lang="en-US" altLang="ja-JP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2,000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6369B3-0F78-8CC2-1F16-8A5CF3F906A0}"/>
              </a:ext>
            </a:extLst>
          </p:cNvPr>
          <p:cNvSpPr txBox="1"/>
          <p:nvPr/>
        </p:nvSpPr>
        <p:spPr>
          <a:xfrm>
            <a:off x="8294346" y="2044005"/>
            <a:ext cx="28990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2400" b="1" dirty="0">
                <a:solidFill>
                  <a:schemeClr val="bg1"/>
                </a:solidFill>
              </a:rPr>
              <a:t>Үйлдвэрлэх үнэ </a:t>
            </a:r>
            <a:r>
              <a:rPr lang="en-US" sz="1600" dirty="0">
                <a:solidFill>
                  <a:schemeClr val="bg1"/>
                </a:solidFill>
              </a:rPr>
              <a:t>(/</a:t>
            </a:r>
            <a:r>
              <a:rPr lang="mn-MN" sz="1600" dirty="0">
                <a:solidFill>
                  <a:schemeClr val="bg1"/>
                </a:solidFill>
              </a:rPr>
              <a:t>ширхэг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8,400JPY</a:t>
            </a:r>
          </a:p>
          <a:p>
            <a:r>
              <a:rPr lang="en-US" sz="2400" b="1" dirty="0">
                <a:solidFill>
                  <a:srgbClr val="94EBF4"/>
                </a:solidFill>
              </a:rPr>
              <a:t>200,000MNT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F3E900-12EC-331D-00CB-8B5686A4940A}"/>
              </a:ext>
            </a:extLst>
          </p:cNvPr>
          <p:cNvSpPr txBox="1"/>
          <p:nvPr/>
        </p:nvSpPr>
        <p:spPr>
          <a:xfrm>
            <a:off x="8298311" y="3389773"/>
            <a:ext cx="318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2400" b="1" dirty="0">
                <a:solidFill>
                  <a:schemeClr val="bg1"/>
                </a:solidFill>
              </a:rPr>
              <a:t>Зарах үнэ </a:t>
            </a:r>
            <a:r>
              <a:rPr lang="en-US" sz="1600" dirty="0">
                <a:solidFill>
                  <a:schemeClr val="bg1"/>
                </a:solidFill>
              </a:rPr>
              <a:t>(/</a:t>
            </a:r>
            <a:r>
              <a:rPr lang="mn-MN" sz="1600" dirty="0">
                <a:solidFill>
                  <a:schemeClr val="bg1"/>
                </a:solidFill>
              </a:rPr>
              <a:t>ширхэг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21,000</a:t>
            </a:r>
            <a:r>
              <a:rPr lang="ja-JP" altLang="en-US" sz="2400" dirty="0">
                <a:solidFill>
                  <a:schemeClr val="bg1"/>
                </a:solidFill>
              </a:rPr>
              <a:t>～</a:t>
            </a:r>
            <a:r>
              <a:rPr lang="en-US" altLang="ja-JP" sz="2400" dirty="0">
                <a:solidFill>
                  <a:schemeClr val="bg1"/>
                </a:solidFill>
              </a:rPr>
              <a:t>30,000</a:t>
            </a:r>
            <a:r>
              <a:rPr lang="en-US" sz="2400" dirty="0">
                <a:solidFill>
                  <a:schemeClr val="bg1"/>
                </a:solidFill>
              </a:rPr>
              <a:t>JPY</a:t>
            </a:r>
          </a:p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500,000</a:t>
            </a:r>
            <a:r>
              <a:rPr lang="ja-JP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～</a:t>
            </a:r>
            <a:r>
              <a:rPr lang="en-US" altLang="ja-JP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700,000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2ADCF-CF87-8801-B3FE-96C7E43E6C11}"/>
              </a:ext>
            </a:extLst>
          </p:cNvPr>
          <p:cNvSpPr txBox="1"/>
          <p:nvPr/>
        </p:nvSpPr>
        <p:spPr>
          <a:xfrm>
            <a:off x="12436038" y="2016222"/>
            <a:ext cx="2899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Production cost </a:t>
            </a:r>
            <a:r>
              <a:rPr lang="en-US" sz="1600" dirty="0">
                <a:solidFill>
                  <a:schemeClr val="bg1"/>
                </a:solidFill>
              </a:rPr>
              <a:t>(/unit)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16,000JPY</a:t>
            </a:r>
          </a:p>
          <a:p>
            <a:r>
              <a:rPr lang="en-US" sz="2400" b="1" dirty="0">
                <a:solidFill>
                  <a:srgbClr val="94EBF4"/>
                </a:solidFill>
              </a:rPr>
              <a:t>390,000MNT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2BEAE-5583-101C-7902-ED0E1A45C302}"/>
              </a:ext>
            </a:extLst>
          </p:cNvPr>
          <p:cNvSpPr txBox="1"/>
          <p:nvPr/>
        </p:nvSpPr>
        <p:spPr>
          <a:xfrm>
            <a:off x="12440003" y="3361990"/>
            <a:ext cx="318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Selling price </a:t>
            </a:r>
            <a:r>
              <a:rPr lang="en-US" sz="1600" dirty="0">
                <a:solidFill>
                  <a:schemeClr val="bg1"/>
                </a:solidFill>
              </a:rPr>
              <a:t>(/unit)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24,000</a:t>
            </a:r>
            <a:r>
              <a:rPr lang="ja-JP" altLang="en-US" sz="2400" dirty="0">
                <a:solidFill>
                  <a:schemeClr val="bg1"/>
                </a:solidFill>
              </a:rPr>
              <a:t>～</a:t>
            </a:r>
            <a:r>
              <a:rPr lang="en-US" altLang="ja-JP" sz="2400" dirty="0">
                <a:solidFill>
                  <a:schemeClr val="bg1"/>
                </a:solidFill>
              </a:rPr>
              <a:t>32,000</a:t>
            </a:r>
            <a:r>
              <a:rPr lang="en-US" sz="2400" dirty="0">
                <a:solidFill>
                  <a:schemeClr val="bg1"/>
                </a:solidFill>
              </a:rPr>
              <a:t>JPY</a:t>
            </a:r>
          </a:p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590,000</a:t>
            </a:r>
            <a:r>
              <a:rPr lang="ja-JP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～</a:t>
            </a:r>
            <a:r>
              <a:rPr lang="en-US" altLang="ja-JP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790,000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960AE-6571-42CC-8E89-AC6274FBCD3F}"/>
              </a:ext>
            </a:extLst>
          </p:cNvPr>
          <p:cNvSpPr/>
          <p:nvPr/>
        </p:nvSpPr>
        <p:spPr>
          <a:xfrm>
            <a:off x="2244553" y="4645037"/>
            <a:ext cx="737501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93AB7-BFC0-C7DE-4985-3BDF0928ADBB}"/>
              </a:ext>
            </a:extLst>
          </p:cNvPr>
          <p:cNvSpPr txBox="1"/>
          <p:nvPr/>
        </p:nvSpPr>
        <p:spPr>
          <a:xfrm>
            <a:off x="2177109" y="4712098"/>
            <a:ext cx="87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  <a:r>
              <a:rPr lang="mn-MN" dirty="0">
                <a:solidFill>
                  <a:schemeClr val="tx2"/>
                </a:solidFill>
              </a:rPr>
              <a:t>байр</a:t>
            </a:r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rgbClr val="92D050"/>
                </a:solidFill>
              </a:rPr>
              <a:t>5</a:t>
            </a:r>
            <a:r>
              <a:rPr lang="mn-MN" dirty="0">
                <a:solidFill>
                  <a:srgbClr val="92D050"/>
                </a:solidFill>
              </a:rPr>
              <a:t>2сая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7DE510-B840-8DF9-305C-22497169158B}"/>
              </a:ext>
            </a:extLst>
          </p:cNvPr>
          <p:cNvSpPr/>
          <p:nvPr/>
        </p:nvSpPr>
        <p:spPr>
          <a:xfrm>
            <a:off x="3190517" y="4553958"/>
            <a:ext cx="737501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C1CF53-4986-91A8-5FD5-074DB65A6F7D}"/>
              </a:ext>
            </a:extLst>
          </p:cNvPr>
          <p:cNvSpPr txBox="1"/>
          <p:nvPr/>
        </p:nvSpPr>
        <p:spPr>
          <a:xfrm>
            <a:off x="3123073" y="4621019"/>
            <a:ext cx="87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dirty="0">
                <a:solidFill>
                  <a:schemeClr val="tx2"/>
                </a:solidFill>
              </a:rPr>
              <a:t>2байр</a:t>
            </a:r>
          </a:p>
          <a:p>
            <a:pPr algn="ctr"/>
            <a:r>
              <a:rPr lang="mn-MN" dirty="0">
                <a:solidFill>
                  <a:srgbClr val="92D050"/>
                </a:solidFill>
              </a:rPr>
              <a:t>107сая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3B3BF8-E406-DF65-01E0-4930C3060C7D}"/>
              </a:ext>
            </a:extLst>
          </p:cNvPr>
          <p:cNvSpPr/>
          <p:nvPr/>
        </p:nvSpPr>
        <p:spPr>
          <a:xfrm>
            <a:off x="4145926" y="4199873"/>
            <a:ext cx="737501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09692-185F-A68E-E2A2-53CE8641F1C4}"/>
              </a:ext>
            </a:extLst>
          </p:cNvPr>
          <p:cNvSpPr txBox="1"/>
          <p:nvPr/>
        </p:nvSpPr>
        <p:spPr>
          <a:xfrm>
            <a:off x="4078482" y="4266934"/>
            <a:ext cx="87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dirty="0">
                <a:solidFill>
                  <a:schemeClr val="tx2"/>
                </a:solidFill>
              </a:rPr>
              <a:t>5байр</a:t>
            </a:r>
          </a:p>
          <a:p>
            <a:pPr algn="ctr"/>
            <a:r>
              <a:rPr lang="mn-MN" dirty="0">
                <a:solidFill>
                  <a:srgbClr val="92D050"/>
                </a:solidFill>
              </a:rPr>
              <a:t>269сая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E58F949-EEBE-5073-CD09-E68065A10A55}"/>
              </a:ext>
            </a:extLst>
          </p:cNvPr>
          <p:cNvSpPr/>
          <p:nvPr/>
        </p:nvSpPr>
        <p:spPr>
          <a:xfrm>
            <a:off x="5026508" y="3628629"/>
            <a:ext cx="911014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4BB73-CD79-77E3-812F-089B47E4B98F}"/>
              </a:ext>
            </a:extLst>
          </p:cNvPr>
          <p:cNvSpPr txBox="1"/>
          <p:nvPr/>
        </p:nvSpPr>
        <p:spPr>
          <a:xfrm>
            <a:off x="4887393" y="3695692"/>
            <a:ext cx="121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  <a:r>
              <a:rPr lang="mn-MN" dirty="0">
                <a:solidFill>
                  <a:schemeClr val="tx2"/>
                </a:solidFill>
              </a:rPr>
              <a:t>0байр</a:t>
            </a:r>
          </a:p>
          <a:p>
            <a:pPr algn="ctr"/>
            <a:r>
              <a:rPr lang="mn-MN" dirty="0">
                <a:solidFill>
                  <a:srgbClr val="92D050"/>
                </a:solidFill>
              </a:rPr>
              <a:t>543сая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ACC0EB-7196-24B8-168A-A9CA504BC5D7}"/>
              </a:ext>
            </a:extLst>
          </p:cNvPr>
          <p:cNvSpPr/>
          <p:nvPr/>
        </p:nvSpPr>
        <p:spPr>
          <a:xfrm>
            <a:off x="5967373" y="2564049"/>
            <a:ext cx="911014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C36AE-EC78-196C-165F-85CCCCCE4123}"/>
              </a:ext>
            </a:extLst>
          </p:cNvPr>
          <p:cNvSpPr txBox="1"/>
          <p:nvPr/>
        </p:nvSpPr>
        <p:spPr>
          <a:xfrm>
            <a:off x="5828258" y="2631112"/>
            <a:ext cx="121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20</a:t>
            </a:r>
            <a:r>
              <a:rPr lang="mn-MN" dirty="0">
                <a:solidFill>
                  <a:schemeClr val="tx2"/>
                </a:solidFill>
              </a:rPr>
              <a:t>байр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1091</a:t>
            </a:r>
            <a:r>
              <a:rPr lang="mn-MN" dirty="0">
                <a:solidFill>
                  <a:srgbClr val="92D050"/>
                </a:solidFill>
              </a:rPr>
              <a:t>сая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4EA289-B3BA-023F-F7AA-F0DF729DC51D}"/>
              </a:ext>
            </a:extLst>
          </p:cNvPr>
          <p:cNvSpPr/>
          <p:nvPr/>
        </p:nvSpPr>
        <p:spPr>
          <a:xfrm>
            <a:off x="6876397" y="1554830"/>
            <a:ext cx="911014" cy="780455"/>
          </a:xfrm>
          <a:prstGeom prst="roundRect">
            <a:avLst/>
          </a:prstGeom>
          <a:solidFill>
            <a:srgbClr val="E2F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D75C8D-09E3-7E10-26AC-86D806072F38}"/>
              </a:ext>
            </a:extLst>
          </p:cNvPr>
          <p:cNvSpPr txBox="1"/>
          <p:nvPr/>
        </p:nvSpPr>
        <p:spPr>
          <a:xfrm>
            <a:off x="6737282" y="1621893"/>
            <a:ext cx="121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30</a:t>
            </a:r>
            <a:r>
              <a:rPr lang="mn-MN" dirty="0">
                <a:solidFill>
                  <a:schemeClr val="tx2"/>
                </a:solidFill>
              </a:rPr>
              <a:t>байр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1663</a:t>
            </a:r>
            <a:r>
              <a:rPr lang="mn-MN" dirty="0">
                <a:solidFill>
                  <a:srgbClr val="92D050"/>
                </a:solidFill>
              </a:rPr>
              <a:t>сая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B4C2B7-D65B-0C19-ECDB-80F1F5E5D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6528650" y="1688100"/>
            <a:ext cx="556380" cy="4965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16E7E5F-113F-3034-612B-6D1354932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5705870" y="2340137"/>
            <a:ext cx="523006" cy="4668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852020-306C-4ABB-A137-4FE3B0860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4877201" y="3429000"/>
            <a:ext cx="469322" cy="4188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CE377A-2F76-1DAF-8107-AC63D286B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4002847" y="3980402"/>
            <a:ext cx="425719" cy="3799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C9567B8-6B40-EAB9-8604-69C2D66AE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3032343" y="4377848"/>
            <a:ext cx="358436" cy="3199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84FC35-73B9-D6FC-18D7-439190E5D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44"/>
          <a:stretch/>
        </p:blipFill>
        <p:spPr>
          <a:xfrm>
            <a:off x="2135750" y="4478757"/>
            <a:ext cx="358436" cy="3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1E9CD6-A61F-4152-37D4-3F4C314F432F}"/>
              </a:ext>
            </a:extLst>
          </p:cNvPr>
          <p:cNvSpPr/>
          <p:nvPr/>
        </p:nvSpPr>
        <p:spPr>
          <a:xfrm>
            <a:off x="-518160" y="0"/>
            <a:ext cx="13350240" cy="791550"/>
          </a:xfrm>
          <a:prstGeom prst="round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BF6E80-6B99-81B2-B28F-314B50D0D5DC}"/>
              </a:ext>
            </a:extLst>
          </p:cNvPr>
          <p:cNvSpPr/>
          <p:nvPr/>
        </p:nvSpPr>
        <p:spPr>
          <a:xfrm>
            <a:off x="-836019" y="6263788"/>
            <a:ext cx="13350240" cy="791550"/>
          </a:xfrm>
          <a:prstGeom prst="round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A524E1-0389-2EFF-4B51-B2C1D1DBA82F}"/>
              </a:ext>
            </a:extLst>
          </p:cNvPr>
          <p:cNvGrpSpPr/>
          <p:nvPr/>
        </p:nvGrpSpPr>
        <p:grpSpPr>
          <a:xfrm>
            <a:off x="-2067822" y="-698201"/>
            <a:ext cx="8960291" cy="9231701"/>
            <a:chOff x="3082124" y="3404541"/>
            <a:chExt cx="1260022" cy="126002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9B0252B-BEEB-E105-94A5-A5376464B544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B00384-E0C7-1952-ADD3-7E1DE960710F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A617E07-FB1F-C293-8F19-4195AA68BF96}"/>
              </a:ext>
            </a:extLst>
          </p:cNvPr>
          <p:cNvSpPr/>
          <p:nvPr/>
        </p:nvSpPr>
        <p:spPr>
          <a:xfrm>
            <a:off x="5592334" y="1643540"/>
            <a:ext cx="493534" cy="516054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30A9D2-CC9D-52A8-1D0D-2A7ED5AE303C}"/>
              </a:ext>
            </a:extLst>
          </p:cNvPr>
          <p:cNvSpPr/>
          <p:nvPr/>
        </p:nvSpPr>
        <p:spPr>
          <a:xfrm>
            <a:off x="9107765" y="908994"/>
            <a:ext cx="556373" cy="549241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93187D-1732-3641-A3CF-99F55CEF4E27}"/>
              </a:ext>
            </a:extLst>
          </p:cNvPr>
          <p:cNvSpPr/>
          <p:nvPr/>
        </p:nvSpPr>
        <p:spPr>
          <a:xfrm>
            <a:off x="11202745" y="4790872"/>
            <a:ext cx="1562182" cy="1482313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8" name="グラフィックス 197" descr="ワイヤレス 単色塗りつぶし">
            <a:extLst>
              <a:ext uri="{FF2B5EF4-FFF2-40B4-BE49-F238E27FC236}">
                <a16:creationId xmlns:a16="http://schemas.microsoft.com/office/drawing/2014/main" id="{17E975C4-BF9E-B98E-1983-E0F38FC06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97750">
            <a:off x="4957880" y="774225"/>
            <a:ext cx="944340" cy="944340"/>
          </a:xfrm>
          <a:prstGeom prst="rect">
            <a:avLst/>
          </a:prstGeom>
        </p:spPr>
      </p:pic>
      <p:pic>
        <p:nvPicPr>
          <p:cNvPr id="30" name="グラフィックス 197" descr="ワイヤレス 単色塗りつぶし">
            <a:extLst>
              <a:ext uri="{FF2B5EF4-FFF2-40B4-BE49-F238E27FC236}">
                <a16:creationId xmlns:a16="http://schemas.microsoft.com/office/drawing/2014/main" id="{A7A669A1-1D7F-C38B-4024-82E55834B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8521">
            <a:off x="11306182" y="4835130"/>
            <a:ext cx="1242747" cy="124274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0AC3B7-F8BA-B5BD-2DFC-F0B91B1A76CB}"/>
              </a:ext>
            </a:extLst>
          </p:cNvPr>
          <p:cNvCxnSpPr/>
          <p:nvPr/>
        </p:nvCxnSpPr>
        <p:spPr>
          <a:xfrm>
            <a:off x="3940140" y="3816050"/>
            <a:ext cx="773188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CD580F4-4CB0-B058-9DB3-CD75BCD604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0118" y="-1722540"/>
            <a:ext cx="4542140" cy="4513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1CC866-48AB-0911-E29F-CFFD1F40E717}"/>
              </a:ext>
            </a:extLst>
          </p:cNvPr>
          <p:cNvSpPr txBox="1"/>
          <p:nvPr/>
        </p:nvSpPr>
        <p:spPr>
          <a:xfrm>
            <a:off x="4445394" y="1192443"/>
            <a:ext cx="6745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IoT</a:t>
            </a:r>
            <a:r>
              <a:rPr lang="mn-MN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-ийг амьдралд ойртуулцгаая</a:t>
            </a:r>
            <a:endParaRPr lang="en-US" sz="5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A9E5F-D7C3-4808-4B89-83A974CB5E99}"/>
              </a:ext>
            </a:extLst>
          </p:cNvPr>
          <p:cNvSpPr txBox="1"/>
          <p:nvPr/>
        </p:nvSpPr>
        <p:spPr>
          <a:xfrm>
            <a:off x="4337936" y="4125942"/>
            <a:ext cx="69342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Thanks for your attention!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970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Ulaanbaatar - Wikipedia">
            <a:extLst>
              <a:ext uri="{FF2B5EF4-FFF2-40B4-BE49-F238E27FC236}">
                <a16:creationId xmlns:a16="http://schemas.microsoft.com/office/drawing/2014/main" id="{6779CD7B-66B7-E6C1-425C-AD53DBB5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laanbaatar - Wikipedia">
            <a:extLst>
              <a:ext uri="{FF2B5EF4-FFF2-40B4-BE49-F238E27FC236}">
                <a16:creationId xmlns:a16="http://schemas.microsoft.com/office/drawing/2014/main" id="{82DDA529-FE03-CE5C-0B36-70BF843F1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 r="58817"/>
          <a:stretch/>
        </p:blipFill>
        <p:spPr bwMode="auto">
          <a:xfrm>
            <a:off x="0" y="6791"/>
            <a:ext cx="4236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ABA845F-76F9-8777-BDAC-D7C14FFB5DA6}"/>
              </a:ext>
            </a:extLst>
          </p:cNvPr>
          <p:cNvSpPr/>
          <p:nvPr/>
        </p:nvSpPr>
        <p:spPr>
          <a:xfrm>
            <a:off x="6400280" y="3429000"/>
            <a:ext cx="7773440" cy="7544804"/>
          </a:xfrm>
          <a:prstGeom prst="ellipse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2C846-8B1F-3DF5-A2EC-3CD2CFEBC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1"/>
          <a:stretch/>
        </p:blipFill>
        <p:spPr>
          <a:xfrm>
            <a:off x="2844683" y="7812849"/>
            <a:ext cx="3506065" cy="1240641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4F8BFF-110D-7661-D6EC-A089DC1816DC}"/>
              </a:ext>
            </a:extLst>
          </p:cNvPr>
          <p:cNvSpPr/>
          <p:nvPr/>
        </p:nvSpPr>
        <p:spPr>
          <a:xfrm rot="10800000">
            <a:off x="-3880364" y="-709708"/>
            <a:ext cx="3495785" cy="3593296"/>
          </a:xfrm>
          <a:prstGeom prst="ellipse">
            <a:avLst/>
          </a:prstGeom>
          <a:blipFill dpi="0" rotWithShape="1">
            <a:blip r:embed="rId6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F3B3C9-966E-4DAF-60DD-1A6DABB58AE9}"/>
              </a:ext>
            </a:extLst>
          </p:cNvPr>
          <p:cNvSpPr/>
          <p:nvPr/>
        </p:nvSpPr>
        <p:spPr>
          <a:xfrm>
            <a:off x="6151981" y="-2305429"/>
            <a:ext cx="1815505" cy="1807074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E84F7-AB40-FC1F-4001-17E61C45E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905" y="-5098486"/>
            <a:ext cx="8244525" cy="2757248"/>
          </a:xfrm>
        </p:spPr>
        <p:txBody>
          <a:bodyPr>
            <a:normAutofit/>
          </a:bodyPr>
          <a:lstStyle/>
          <a:p>
            <a:r>
              <a:rPr lang="mn-MN" sz="9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AeroTemp</a:t>
            </a:r>
            <a:r>
              <a:rPr lang="mn-MN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 </a:t>
            </a:r>
            <a:br>
              <a:rPr lang="mn-MN" sz="8000" b="1" dirty="0">
                <a:latin typeface="Montserrat ExtraBold" panose="00000900000000000000" pitchFamily="2" charset="0"/>
              </a:rPr>
            </a:br>
            <a:r>
              <a:rPr lang="mn-MN" sz="6600" b="1" dirty="0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Home Network</a:t>
            </a:r>
            <a:endParaRPr lang="mn-MN" sz="8000" b="1" dirty="0">
              <a:ln>
                <a:solidFill>
                  <a:schemeClr val="bg1"/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AEFA1A-FD7A-2E7A-B4FD-23F8F4F63A17}"/>
              </a:ext>
            </a:extLst>
          </p:cNvPr>
          <p:cNvSpPr/>
          <p:nvPr/>
        </p:nvSpPr>
        <p:spPr>
          <a:xfrm>
            <a:off x="78867" y="-2680735"/>
            <a:ext cx="1562182" cy="1482313"/>
          </a:xfrm>
          <a:prstGeom prst="ellipse">
            <a:avLst/>
          </a:prstGeom>
          <a:solidFill>
            <a:srgbClr val="7AA6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96F8F1-307C-E5B4-FB0F-444AC8CF5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6010" y="-944245"/>
            <a:ext cx="554784" cy="548688"/>
          </a:xfrm>
          <a:prstGeom prst="rect">
            <a:avLst/>
          </a:prstGeom>
        </p:spPr>
      </p:pic>
      <p:pic>
        <p:nvPicPr>
          <p:cNvPr id="28" name="グラフィックス 197" descr="ワイヤレス 単色塗りつぶし">
            <a:extLst>
              <a:ext uri="{FF2B5EF4-FFF2-40B4-BE49-F238E27FC236}">
                <a16:creationId xmlns:a16="http://schemas.microsoft.com/office/drawing/2014/main" id="{C49D0035-36B9-3AF2-7B44-3CB961DC3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146945">
            <a:off x="6314234" y="-2311479"/>
            <a:ext cx="1577043" cy="1577043"/>
          </a:xfrm>
          <a:prstGeom prst="rect">
            <a:avLst/>
          </a:prstGeom>
        </p:spPr>
      </p:pic>
      <p:pic>
        <p:nvPicPr>
          <p:cNvPr id="30" name="グラフィックス 197" descr="ワイヤレス 単色塗りつぶし">
            <a:extLst>
              <a:ext uri="{FF2B5EF4-FFF2-40B4-BE49-F238E27FC236}">
                <a16:creationId xmlns:a16="http://schemas.microsoft.com/office/drawing/2014/main" id="{53827CBE-BF92-D493-D32E-FB8CD9024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18521">
            <a:off x="182304" y="-2636477"/>
            <a:ext cx="1242747" cy="124274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20E03E-2535-39A4-B254-0CE1F2B0C98B}"/>
              </a:ext>
            </a:extLst>
          </p:cNvPr>
          <p:cNvCxnSpPr/>
          <p:nvPr/>
        </p:nvCxnSpPr>
        <p:spPr>
          <a:xfrm>
            <a:off x="2228670" y="-2288339"/>
            <a:ext cx="773188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42" name="Picture 2" descr="No photo description available.">
            <a:extLst>
              <a:ext uri="{FF2B5EF4-FFF2-40B4-BE49-F238E27FC236}">
                <a16:creationId xmlns:a16="http://schemas.microsoft.com/office/drawing/2014/main" id="{00E41C3A-154B-8184-2674-2330FBE2D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199" b="74341" l="12214" r="89279">
                        <a14:foregroundMark x1="17223" y1="66696" x2="17223" y2="66696"/>
                        <a14:foregroundMark x1="19596" y1="67135" x2="19596" y2="67135"/>
                        <a14:foregroundMark x1="26362" y1="66608" x2="26362" y2="66608"/>
                        <a14:foregroundMark x1="34446" y1="66257" x2="34446" y2="66257"/>
                        <a14:foregroundMark x1="38576" y1="66257" x2="38576" y2="66257"/>
                        <a14:foregroundMark x1="44991" y1="65993" x2="44991" y2="65993"/>
                        <a14:foregroundMark x1="53866" y1="67575" x2="53866" y2="67575"/>
                        <a14:foregroundMark x1="59666" y1="66520" x2="59666" y2="66520"/>
                        <a14:foregroundMark x1="66608" y1="66257" x2="66608" y2="66257"/>
                        <a14:foregroundMark x1="74692" y1="65993" x2="74692" y2="65993"/>
                        <a14:foregroundMark x1="79701" y1="65993" x2="79701" y2="65993"/>
                        <a14:foregroundMark x1="84886" y1="67047" x2="84886" y2="67047"/>
                        <a14:foregroundMark x1="89104" y1="68190" x2="89104" y2="68190"/>
                        <a14:foregroundMark x1="78647" y1="57733" x2="78647" y2="57733"/>
                        <a14:foregroundMark x1="87698" y1="59842" x2="87698" y2="59842"/>
                        <a14:foregroundMark x1="88137" y1="59842" x2="89279" y2="59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6988" r="6904" b="19257"/>
          <a:stretch/>
        </p:blipFill>
        <p:spPr bwMode="auto">
          <a:xfrm>
            <a:off x="6970735" y="7839065"/>
            <a:ext cx="1607648" cy="114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51CE7-A3AA-2413-BC13-A8C7E99CB3EF}"/>
              </a:ext>
            </a:extLst>
          </p:cNvPr>
          <p:cNvSpPr txBox="1"/>
          <p:nvPr/>
        </p:nvSpPr>
        <p:spPr>
          <a:xfrm>
            <a:off x="495932" y="739749"/>
            <a:ext cx="330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mn-M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Асуудлууд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B1DB80-5C7D-C099-5D3D-E0E92846AC14}"/>
              </a:ext>
            </a:extLst>
          </p:cNvPr>
          <p:cNvSpPr txBox="1"/>
          <p:nvPr/>
        </p:nvSpPr>
        <p:spPr>
          <a:xfrm>
            <a:off x="233679" y="2237538"/>
            <a:ext cx="356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mn-MN" sz="2400" b="1" dirty="0">
                <a:solidFill>
                  <a:schemeClr val="bg1"/>
                </a:solidFill>
              </a:rPr>
              <a:t>Монгол</a:t>
            </a:r>
            <a:endParaRPr lang="en-US" sz="2400" b="1" dirty="0">
              <a:solidFill>
                <a:schemeClr val="bg1"/>
              </a:solidFill>
            </a:endParaRPr>
          </a:p>
          <a:p>
            <a:pPr algn="r"/>
            <a:r>
              <a:rPr lang="mn-MN" sz="4000" b="1" dirty="0">
                <a:solidFill>
                  <a:srgbClr val="FF0000"/>
                </a:solidFill>
              </a:rPr>
              <a:t>одоогийн</a:t>
            </a:r>
            <a:endParaRPr lang="en-US" sz="4000" b="1" dirty="0">
              <a:solidFill>
                <a:schemeClr val="bg1"/>
              </a:solidFill>
            </a:endParaRPr>
          </a:p>
          <a:p>
            <a:pPr algn="r"/>
            <a:r>
              <a:rPr lang="mn-MN" sz="2400" b="1" dirty="0">
                <a:solidFill>
                  <a:schemeClr val="bg1"/>
                </a:solidFill>
              </a:rPr>
              <a:t>технологиоор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mn-MN" sz="3200" b="1" dirty="0">
                <a:solidFill>
                  <a:srgbClr val="41DBEB"/>
                </a:solidFill>
              </a:rPr>
              <a:t>юу хийж чадах вэ</a:t>
            </a:r>
            <a:r>
              <a:rPr lang="en-US" sz="3200" b="1" dirty="0">
                <a:solidFill>
                  <a:srgbClr val="41DBEB"/>
                </a:solidFill>
              </a:rPr>
              <a:t>? </a:t>
            </a:r>
            <a:endParaRPr lang="en-US" sz="2400" b="1" dirty="0">
              <a:solidFill>
                <a:srgbClr val="41DBEB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3FFC6-0BE1-520C-0B75-4F7F54E74712}"/>
              </a:ext>
            </a:extLst>
          </p:cNvPr>
          <p:cNvCxnSpPr>
            <a:cxnSpLocks/>
          </p:cNvCxnSpPr>
          <p:nvPr/>
        </p:nvCxnSpPr>
        <p:spPr>
          <a:xfrm>
            <a:off x="1540458" y="1386080"/>
            <a:ext cx="224943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2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Ulaanbaatar - Wikipedia">
            <a:extLst>
              <a:ext uri="{FF2B5EF4-FFF2-40B4-BE49-F238E27FC236}">
                <a16:creationId xmlns:a16="http://schemas.microsoft.com/office/drawing/2014/main" id="{6779CD7B-66B7-E6C1-425C-AD53DBB5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2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laanbaatar - Wikipedia">
            <a:extLst>
              <a:ext uri="{FF2B5EF4-FFF2-40B4-BE49-F238E27FC236}">
                <a16:creationId xmlns:a16="http://schemas.microsoft.com/office/drawing/2014/main" id="{82DDA529-FE03-CE5C-0B36-70BF843F1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 r="3"/>
          <a:stretch/>
        </p:blipFill>
        <p:spPr bwMode="auto">
          <a:xfrm>
            <a:off x="-1" y="0"/>
            <a:ext cx="123216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51CE7-A3AA-2413-BC13-A8C7E99CB3EF}"/>
              </a:ext>
            </a:extLst>
          </p:cNvPr>
          <p:cNvSpPr txBox="1"/>
          <p:nvPr/>
        </p:nvSpPr>
        <p:spPr>
          <a:xfrm>
            <a:off x="-3799991" y="739749"/>
            <a:ext cx="330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mn-M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Асуудлууд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8AE7C-E7FA-D855-AB42-79FF925F6516}"/>
              </a:ext>
            </a:extLst>
          </p:cNvPr>
          <p:cNvSpPr txBox="1"/>
          <p:nvPr/>
        </p:nvSpPr>
        <p:spPr>
          <a:xfrm>
            <a:off x="358816" y="6153905"/>
            <a:ext cx="863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4EBF4"/>
                </a:solidFill>
              </a:rPr>
              <a:t>https://gfmag.com/data/non-economic-data/most-advanced-countries-in-the-world/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52980F2-F059-2EE1-70E2-3A3481626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346870"/>
              </p:ext>
            </p:extLst>
          </p:nvPr>
        </p:nvGraphicFramePr>
        <p:xfrm>
          <a:off x="832511" y="588877"/>
          <a:ext cx="681734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EDB202D-3322-E4B5-0953-58ED695A8E90}"/>
              </a:ext>
            </a:extLst>
          </p:cNvPr>
          <p:cNvSpPr txBox="1"/>
          <p:nvPr/>
        </p:nvSpPr>
        <p:spPr>
          <a:xfrm>
            <a:off x="7955282" y="1590050"/>
            <a:ext cx="37199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3200" b="1" dirty="0">
                <a:solidFill>
                  <a:schemeClr val="bg1"/>
                </a:solidFill>
              </a:rPr>
              <a:t>Монголын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mn-MN" sz="3200" b="1" dirty="0">
                <a:solidFill>
                  <a:srgbClr val="94EBF4"/>
                </a:solidFill>
              </a:rPr>
              <a:t>технологи хөгжил нь дэлхийд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8800" b="1" dirty="0">
                <a:solidFill>
                  <a:srgbClr val="FF0000"/>
                </a:solidFill>
              </a:rPr>
              <a:t>60</a:t>
            </a:r>
            <a:r>
              <a:rPr lang="mn-MN" sz="8800" b="1" dirty="0">
                <a:solidFill>
                  <a:srgbClr val="FF0000"/>
                </a:solidFill>
              </a:rPr>
              <a:t>-д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Ulaanbaatar - Wikipedia">
            <a:extLst>
              <a:ext uri="{FF2B5EF4-FFF2-40B4-BE49-F238E27FC236}">
                <a16:creationId xmlns:a16="http://schemas.microsoft.com/office/drawing/2014/main" id="{6779CD7B-66B7-E6C1-425C-AD53DBB5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2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laanbaatar - Wikipedia">
            <a:extLst>
              <a:ext uri="{FF2B5EF4-FFF2-40B4-BE49-F238E27FC236}">
                <a16:creationId xmlns:a16="http://schemas.microsoft.com/office/drawing/2014/main" id="{82DDA529-FE03-CE5C-0B36-70BF843F1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 r="3"/>
          <a:stretch/>
        </p:blipFill>
        <p:spPr bwMode="auto">
          <a:xfrm>
            <a:off x="-1" y="0"/>
            <a:ext cx="123216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8AE7C-E7FA-D855-AB42-79FF925F6516}"/>
              </a:ext>
            </a:extLst>
          </p:cNvPr>
          <p:cNvSpPr txBox="1"/>
          <p:nvPr/>
        </p:nvSpPr>
        <p:spPr>
          <a:xfrm>
            <a:off x="358816" y="6153905"/>
            <a:ext cx="863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4EBF4"/>
                </a:solidFill>
              </a:rPr>
              <a:t>https://gfmag.com/data/non-economic-data/most-advanced-countries-in-the-world/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52980F2-F059-2EE1-70E2-3A3481626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853931"/>
              </p:ext>
            </p:extLst>
          </p:nvPr>
        </p:nvGraphicFramePr>
        <p:xfrm>
          <a:off x="-7463718" y="588877"/>
          <a:ext cx="681734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EDB202D-3322-E4B5-0953-58ED695A8E90}"/>
              </a:ext>
            </a:extLst>
          </p:cNvPr>
          <p:cNvSpPr txBox="1"/>
          <p:nvPr/>
        </p:nvSpPr>
        <p:spPr>
          <a:xfrm>
            <a:off x="2103120" y="1720840"/>
            <a:ext cx="79857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7200" b="1" dirty="0">
                <a:solidFill>
                  <a:schemeClr val="bg1"/>
                </a:solidFill>
              </a:rPr>
              <a:t>Энэ хэвээрээ үргэлжлэх зүгээр үү?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2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D9FAF6B6-E79B-117D-07DA-32666ECD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85800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4F55EAC-6AB7-EC37-9A69-527C40C00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13499"/>
          <a:stretch/>
        </p:blipFill>
        <p:spPr bwMode="auto">
          <a:xfrm>
            <a:off x="1647930" y="-6858000"/>
            <a:ext cx="88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E039F-3DE5-58CB-E492-78E8113B93E7}"/>
              </a:ext>
            </a:extLst>
          </p:cNvPr>
          <p:cNvSpPr txBox="1"/>
          <p:nvPr/>
        </p:nvSpPr>
        <p:spPr>
          <a:xfrm>
            <a:off x="3630467" y="-6427924"/>
            <a:ext cx="5357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Our solution </a:t>
            </a:r>
            <a:endParaRPr lang="en-US" sz="6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5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Ulaanbaatar - Wikipedia">
            <a:extLst>
              <a:ext uri="{FF2B5EF4-FFF2-40B4-BE49-F238E27FC236}">
                <a16:creationId xmlns:a16="http://schemas.microsoft.com/office/drawing/2014/main" id="{6779CD7B-66B7-E6C1-425C-AD53DBB52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2" y="685800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laanbaatar - Wikipedia">
            <a:extLst>
              <a:ext uri="{FF2B5EF4-FFF2-40B4-BE49-F238E27FC236}">
                <a16:creationId xmlns:a16="http://schemas.microsoft.com/office/drawing/2014/main" id="{82DDA529-FE03-CE5C-0B36-70BF843F1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 r="3"/>
          <a:stretch/>
        </p:blipFill>
        <p:spPr bwMode="auto">
          <a:xfrm>
            <a:off x="-1" y="6858000"/>
            <a:ext cx="123216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8AE7C-E7FA-D855-AB42-79FF925F6516}"/>
              </a:ext>
            </a:extLst>
          </p:cNvPr>
          <p:cNvSpPr txBox="1"/>
          <p:nvPr/>
        </p:nvSpPr>
        <p:spPr>
          <a:xfrm>
            <a:off x="-8282264" y="6153905"/>
            <a:ext cx="863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4EBF4"/>
                </a:solidFill>
              </a:rPr>
              <a:t>https://gfmag.com/data/non-economic-data/most-advanced-countries-in-the-world/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DB202D-3322-E4B5-0953-58ED695A8E90}"/>
              </a:ext>
            </a:extLst>
          </p:cNvPr>
          <p:cNvSpPr txBox="1"/>
          <p:nvPr/>
        </p:nvSpPr>
        <p:spPr>
          <a:xfrm>
            <a:off x="12379785" y="1720840"/>
            <a:ext cx="3719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Mongolia’s </a:t>
            </a:r>
            <a:r>
              <a:rPr lang="en-US" sz="3200" b="1" dirty="0">
                <a:solidFill>
                  <a:srgbClr val="94EBF4"/>
                </a:solidFill>
              </a:rPr>
              <a:t>technological advancement</a:t>
            </a:r>
            <a:r>
              <a:rPr lang="en-US" sz="3200" b="1" dirty="0">
                <a:solidFill>
                  <a:schemeClr val="bg1"/>
                </a:solidFill>
              </a:rPr>
              <a:t> rank is:</a:t>
            </a:r>
          </a:p>
          <a:p>
            <a:pPr algn="ctr"/>
            <a:r>
              <a:rPr lang="en-US" sz="8800" b="1" dirty="0">
                <a:solidFill>
                  <a:srgbClr val="FF0000"/>
                </a:solidFill>
              </a:rPr>
              <a:t>60th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58782CB9-F0B3-9A50-0100-D2AECD4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13499"/>
          <a:stretch/>
        </p:blipFill>
        <p:spPr bwMode="auto">
          <a:xfrm>
            <a:off x="1647930" y="0"/>
            <a:ext cx="8898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8515E-22C6-178C-1387-8F4222124E03}"/>
              </a:ext>
            </a:extLst>
          </p:cNvPr>
          <p:cNvSpPr txBox="1"/>
          <p:nvPr/>
        </p:nvSpPr>
        <p:spPr>
          <a:xfrm>
            <a:off x="2450120" y="407068"/>
            <a:ext cx="7421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6000" b="1" dirty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Бидний шийдэл</a:t>
            </a:r>
            <a:endParaRPr lang="en-US" sz="6000" dirty="0">
              <a:solidFill>
                <a:srgbClr val="92D05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2385307" y="1583973"/>
            <a:ext cx="7421383" cy="4843951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AD523-79F2-1AB6-2A0B-24ED23E4C2DA}"/>
              </a:ext>
            </a:extLst>
          </p:cNvPr>
          <p:cNvSpPr txBox="1"/>
          <p:nvPr/>
        </p:nvSpPr>
        <p:spPr>
          <a:xfrm>
            <a:off x="3805620" y="1877094"/>
            <a:ext cx="4916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n-MN" sz="60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AeroTemp</a:t>
            </a:r>
            <a:endParaRPr lang="en-US" sz="6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0D4FE-6103-50FE-E307-8CA243350528}"/>
              </a:ext>
            </a:extLst>
          </p:cNvPr>
          <p:cNvSpPr txBox="1"/>
          <p:nvPr/>
        </p:nvSpPr>
        <p:spPr>
          <a:xfrm>
            <a:off x="3758361" y="2862712"/>
            <a:ext cx="496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b="1" dirty="0">
                <a:ln w="3175">
                  <a:noFill/>
                </a:ln>
                <a:solidFill>
                  <a:srgbClr val="94EBF4"/>
                </a:solidFill>
              </a:rPr>
              <a:t>Байр, байшинд зориулсан</a:t>
            </a:r>
            <a:endParaRPr lang="en-US" sz="1800" b="1" dirty="0">
              <a:ln w="3175">
                <a:noFill/>
              </a:ln>
              <a:solidFill>
                <a:srgbClr val="94EBF4"/>
              </a:solidFill>
              <a:effectLst/>
            </a:endParaRPr>
          </a:p>
          <a:p>
            <a:pPr algn="ctr"/>
            <a:r>
              <a:rPr lang="en-US" sz="1800" b="1" dirty="0">
                <a:ln w="3175">
                  <a:noFill/>
                </a:ln>
                <a:solidFill>
                  <a:srgbClr val="94EBF4"/>
                </a:solidFill>
                <a:effectLst/>
              </a:rPr>
              <a:t>IoT system</a:t>
            </a:r>
            <a:r>
              <a:rPr lang="mn-MN" sz="1800" b="1" dirty="0">
                <a:ln w="3175">
                  <a:noFill/>
                </a:ln>
                <a:solidFill>
                  <a:srgbClr val="94EBF4"/>
                </a:solidFill>
                <a:effectLst/>
              </a:rPr>
              <a:t> ашигласан ухаалаг мэдрэгч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88F118C-3123-6602-F3E9-9ADDF9467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47951"/>
              </p:ext>
            </p:extLst>
          </p:nvPr>
        </p:nvGraphicFramePr>
        <p:xfrm>
          <a:off x="-7764766" y="588877"/>
          <a:ext cx="681734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E4C311A-CF4C-2372-CDA6-DD74B90A6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3221" y="652574"/>
            <a:ext cx="9525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5E17CC-247B-2734-AC28-C401175AF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962" y="455830"/>
            <a:ext cx="9525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D3BF74-AD61-5E45-C267-38B6724AB0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498" y="4899873"/>
            <a:ext cx="9525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437BBE-CBAA-57E9-2E8A-6BD9BA03B5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735" y="4298905"/>
            <a:ext cx="952500" cy="952500"/>
          </a:xfrm>
          <a:prstGeom prst="rect">
            <a:avLst/>
          </a:prstGeom>
        </p:spPr>
      </p:pic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6E2F9876-E39A-AC98-361C-ED22099B030D}"/>
              </a:ext>
            </a:extLst>
          </p:cNvPr>
          <p:cNvGrpSpPr/>
          <p:nvPr/>
        </p:nvGrpSpPr>
        <p:grpSpPr>
          <a:xfrm>
            <a:off x="4150191" y="3578056"/>
            <a:ext cx="3700011" cy="2079058"/>
            <a:chOff x="3082124" y="3404541"/>
            <a:chExt cx="1260022" cy="1260022"/>
          </a:xfrm>
        </p:grpSpPr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A57B00F2-85CB-1A2B-6869-0B128C89F093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AA6C7664-5392-DACC-A79C-9EF48D867327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39D7E1C7-CA78-C10F-CAFD-3F6B4DF27EFB}"/>
              </a:ext>
            </a:extLst>
          </p:cNvPr>
          <p:cNvGrpSpPr/>
          <p:nvPr/>
        </p:nvGrpSpPr>
        <p:grpSpPr>
          <a:xfrm>
            <a:off x="3897760" y="5609866"/>
            <a:ext cx="1260022" cy="1260022"/>
            <a:chOff x="3082124" y="3404541"/>
            <a:chExt cx="1260022" cy="1260022"/>
          </a:xfrm>
        </p:grpSpPr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766903AC-D264-A38D-912C-699587079A52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2A692BA3-4BAD-874C-ACE2-9D6D97B1E4CB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49A8903D-9688-5D70-3281-3892D044ED1F}"/>
              </a:ext>
            </a:extLst>
          </p:cNvPr>
          <p:cNvGrpSpPr/>
          <p:nvPr/>
        </p:nvGrpSpPr>
        <p:grpSpPr>
          <a:xfrm>
            <a:off x="8134728" y="5357192"/>
            <a:ext cx="1260022" cy="1260022"/>
            <a:chOff x="3082124" y="3404541"/>
            <a:chExt cx="1260022" cy="1260022"/>
          </a:xfrm>
        </p:grpSpPr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8EE3D827-3DC8-5B4F-4A70-2813CF07100A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142C8661-E589-A815-3F1F-597CEBC99711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BAC4CC48-0B2B-7DD2-14FE-F0D0ED06DF42}"/>
              </a:ext>
            </a:extLst>
          </p:cNvPr>
          <p:cNvGrpSpPr/>
          <p:nvPr/>
        </p:nvGrpSpPr>
        <p:grpSpPr>
          <a:xfrm>
            <a:off x="8346604" y="2720820"/>
            <a:ext cx="1260022" cy="1260022"/>
            <a:chOff x="3082124" y="3404541"/>
            <a:chExt cx="1260022" cy="1260022"/>
          </a:xfrm>
        </p:grpSpPr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DDAD1978-B5C4-9885-87A1-0BEC030D70D2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729AEA7D-E5FB-EFEE-73F7-B4E05375B96D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68B51E39-3CE8-32A0-37F3-3F6B3A63F3B7}"/>
              </a:ext>
            </a:extLst>
          </p:cNvPr>
          <p:cNvGrpSpPr/>
          <p:nvPr/>
        </p:nvGrpSpPr>
        <p:grpSpPr>
          <a:xfrm>
            <a:off x="2072389" y="2903192"/>
            <a:ext cx="1260022" cy="1260022"/>
            <a:chOff x="3082124" y="3404541"/>
            <a:chExt cx="1260022" cy="126002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500F7367-24C9-B304-BCAC-7BF32DDA9FB5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3E790AF5-4AB2-21D1-A353-D858B75E2B32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521D90-8D0A-EDBA-9645-B0977ED6E4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 flipH="1">
            <a:off x="6352902" y="4219404"/>
            <a:ext cx="1003851" cy="826402"/>
          </a:xfrm>
          <a:prstGeom prst="rect">
            <a:avLst/>
          </a:prstGeom>
        </p:spPr>
      </p:pic>
      <p:pic>
        <p:nvPicPr>
          <p:cNvPr id="10" name="Picture 2" descr="Icon apartment Royalty Free Vector Image - VectorStock">
            <a:extLst>
              <a:ext uri="{FF2B5EF4-FFF2-40B4-BE49-F238E27FC236}">
                <a16:creationId xmlns:a16="http://schemas.microsoft.com/office/drawing/2014/main" id="{7A1607E7-2F99-7F95-8C22-A5990965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690" b="89822" l="3800" r="95900">
                        <a14:foregroundMark x1="40700" y1="8906" x2="53500" y2="9415"/>
                        <a14:foregroundMark x1="53500" y1="9415" x2="78300" y2="30025"/>
                        <a14:foregroundMark x1="78300" y1="30025" x2="78300" y2="30280"/>
                        <a14:foregroundMark x1="41800" y1="7125" x2="47200" y2="3690"/>
                        <a14:foregroundMark x1="47200" y1="3690" x2="53600" y2="3690"/>
                        <a14:foregroundMark x1="53600" y1="3690" x2="57000" y2="6361"/>
                        <a14:foregroundMark x1="95900" y1="53690" x2="89800" y2="65649"/>
                        <a14:foregroundMark x1="89800" y1="65649" x2="89400" y2="65903"/>
                        <a14:foregroundMark x1="3800" y1="63232" x2="17600" y2="61959"/>
                        <a14:backgroundMark x1="52300" y1="0" x2="52300" y2="0"/>
                        <a14:backgroundMark x1="54000" y1="127" x2="51900" y2="636"/>
                        <a14:backgroundMark x1="58300" y1="254" x2="58300" y2="254"/>
                        <a14:backgroundMark x1="58300" y1="254" x2="58300" y2="254"/>
                        <a14:backgroundMark x1="58300" y1="254" x2="54100" y2="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37" y="4177190"/>
            <a:ext cx="1275530" cy="10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66DE3-DAC7-D559-E3FB-45507D219EF9}"/>
              </a:ext>
            </a:extLst>
          </p:cNvPr>
          <p:cNvSpPr txBox="1"/>
          <p:nvPr/>
        </p:nvSpPr>
        <p:spPr>
          <a:xfrm>
            <a:off x="5828315" y="3989631"/>
            <a:ext cx="515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9C8FC1-2804-AECC-5580-57511E116E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44603" y="2802708"/>
            <a:ext cx="1064025" cy="1064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3AE43E-4773-8091-58AD-BA68F3632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1159" y="2984202"/>
            <a:ext cx="1064025" cy="1064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ABBB22-DFC2-4804-68A1-A7C5EE6F40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1243" y="5499057"/>
            <a:ext cx="919693" cy="919693"/>
          </a:xfrm>
          <a:prstGeom prst="rect">
            <a:avLst/>
          </a:prstGeom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88FA57E0-88A7-6070-6004-13527D14C1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6642" y="5719016"/>
            <a:ext cx="952500" cy="952500"/>
          </a:xfrm>
          <a:prstGeom prst="rect">
            <a:avLst/>
          </a:prstGeom>
        </p:spPr>
      </p:pic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8113340-3FA9-5A3A-635E-AE669BA70442}"/>
              </a:ext>
            </a:extLst>
          </p:cNvPr>
          <p:cNvCxnSpPr>
            <a:cxnSpLocks/>
            <a:endCxn id="2060" idx="4"/>
          </p:cNvCxnSpPr>
          <p:nvPr/>
        </p:nvCxnSpPr>
        <p:spPr>
          <a:xfrm flipV="1">
            <a:off x="7771576" y="3980842"/>
            <a:ext cx="1205039" cy="364744"/>
          </a:xfrm>
          <a:prstGeom prst="bentConnector2">
            <a:avLst/>
          </a:prstGeom>
          <a:ln w="5715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D4CB7888-AA0C-6854-E1AF-2EB26FFC9DB3}"/>
              </a:ext>
            </a:extLst>
          </p:cNvPr>
          <p:cNvCxnSpPr>
            <a:cxnSpLocks/>
            <a:endCxn id="2056" idx="0"/>
          </p:cNvCxnSpPr>
          <p:nvPr/>
        </p:nvCxnSpPr>
        <p:spPr>
          <a:xfrm>
            <a:off x="7704602" y="4986469"/>
            <a:ext cx="1075258" cy="474149"/>
          </a:xfrm>
          <a:prstGeom prst="bentConnector2">
            <a:avLst/>
          </a:prstGeom>
          <a:ln w="5715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1" name="Connector: Elbow 2080">
            <a:extLst>
              <a:ext uri="{FF2B5EF4-FFF2-40B4-BE49-F238E27FC236}">
                <a16:creationId xmlns:a16="http://schemas.microsoft.com/office/drawing/2014/main" id="{4A52B789-2A54-D2EC-A4B2-727F906D7902}"/>
              </a:ext>
            </a:extLst>
          </p:cNvPr>
          <p:cNvCxnSpPr>
            <a:cxnSpLocks/>
            <a:endCxn id="2054" idx="2"/>
          </p:cNvCxnSpPr>
          <p:nvPr/>
        </p:nvCxnSpPr>
        <p:spPr>
          <a:xfrm rot="5400000">
            <a:off x="3446731" y="5421184"/>
            <a:ext cx="1269723" cy="367663"/>
          </a:xfrm>
          <a:prstGeom prst="bentConnector4">
            <a:avLst>
              <a:gd name="adj1" fmla="val 25191"/>
              <a:gd name="adj2" fmla="val 162177"/>
            </a:avLst>
          </a:prstGeom>
          <a:ln w="5715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3" name="Connector: Elbow 2082">
            <a:extLst>
              <a:ext uri="{FF2B5EF4-FFF2-40B4-BE49-F238E27FC236}">
                <a16:creationId xmlns:a16="http://schemas.microsoft.com/office/drawing/2014/main" id="{20DB675D-612A-0EA6-5F81-37AC8B434F92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>
            <a:off x="3235184" y="3516216"/>
            <a:ext cx="968698" cy="739297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8" name="Picture 2087">
            <a:extLst>
              <a:ext uri="{FF2B5EF4-FFF2-40B4-BE49-F238E27FC236}">
                <a16:creationId xmlns:a16="http://schemas.microsoft.com/office/drawing/2014/main" id="{756E5BB5-E60E-9E5F-86D2-0E567C9B370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3238"/>
          <a:stretch/>
        </p:blipFill>
        <p:spPr>
          <a:xfrm>
            <a:off x="6815187" y="3834292"/>
            <a:ext cx="952500" cy="826402"/>
          </a:xfrm>
          <a:prstGeom prst="rect">
            <a:avLst/>
          </a:prstGeom>
        </p:spPr>
      </p:pic>
      <p:pic>
        <p:nvPicPr>
          <p:cNvPr id="2089" name="Picture 2088">
            <a:extLst>
              <a:ext uri="{FF2B5EF4-FFF2-40B4-BE49-F238E27FC236}">
                <a16:creationId xmlns:a16="http://schemas.microsoft.com/office/drawing/2014/main" id="{CF4FC44D-C48F-3873-C619-5FE63B6ABFD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3238"/>
          <a:stretch/>
        </p:blipFill>
        <p:spPr>
          <a:xfrm>
            <a:off x="4330959" y="3745971"/>
            <a:ext cx="952500" cy="8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58782CB9-F0B3-9A50-0100-D2AECD4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472441" y="381000"/>
            <a:ext cx="11262360" cy="604692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DDEBF-7C7A-A0F7-A6D1-C14F527F167D}"/>
              </a:ext>
            </a:extLst>
          </p:cNvPr>
          <p:cNvSpPr txBox="1"/>
          <p:nvPr/>
        </p:nvSpPr>
        <p:spPr>
          <a:xfrm>
            <a:off x="12490880" y="3221743"/>
            <a:ext cx="4786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visualization for better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Non-reliance on broadband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Small &amp; lightweight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Warehouse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Mass production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83A07-E397-923D-0CE8-F2F5C589FEF4}"/>
              </a:ext>
            </a:extLst>
          </p:cNvPr>
          <p:cNvSpPr txBox="1"/>
          <p:nvPr/>
        </p:nvSpPr>
        <p:spPr>
          <a:xfrm>
            <a:off x="1356495" y="982978"/>
            <a:ext cx="213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Temperature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8035D1-500D-0A41-7948-BBE73040261F}"/>
              </a:ext>
            </a:extLst>
          </p:cNvPr>
          <p:cNvSpPr txBox="1"/>
          <p:nvPr/>
        </p:nvSpPr>
        <p:spPr>
          <a:xfrm>
            <a:off x="1341597" y="4274294"/>
            <a:ext cx="213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000" b="1" dirty="0">
                <a:solidFill>
                  <a:schemeClr val="bg1"/>
                </a:solidFill>
              </a:rPr>
              <a:t>Чийгшил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CD991-CD72-8F0C-D4EA-8CC9C9B9417E}"/>
              </a:ext>
            </a:extLst>
          </p:cNvPr>
          <p:cNvSpPr txBox="1"/>
          <p:nvPr/>
        </p:nvSpPr>
        <p:spPr>
          <a:xfrm>
            <a:off x="3656175" y="-1291773"/>
            <a:ext cx="5357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</a:rPr>
              <a:t>Our solution </a:t>
            </a:r>
            <a:endParaRPr lang="en-US" sz="6000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71D65-AE2C-1BEE-9575-B2AB09FE6C03}"/>
              </a:ext>
            </a:extLst>
          </p:cNvPr>
          <p:cNvSpPr txBox="1"/>
          <p:nvPr/>
        </p:nvSpPr>
        <p:spPr>
          <a:xfrm>
            <a:off x="-5990643" y="1877094"/>
            <a:ext cx="4916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mn-MN" sz="60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4EBF4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AeroTemp</a:t>
            </a:r>
            <a:endParaRPr lang="en-US" sz="60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00C66-CBEC-8281-16AD-9796854BB880}"/>
              </a:ext>
            </a:extLst>
          </p:cNvPr>
          <p:cNvSpPr txBox="1"/>
          <p:nvPr/>
        </p:nvSpPr>
        <p:spPr>
          <a:xfrm>
            <a:off x="-6037902" y="2862712"/>
            <a:ext cx="496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19EBC"/>
                </a:solidFill>
                <a:effectLst/>
              </a:rPr>
              <a:t>Vertical development </a:t>
            </a:r>
            <a:r>
              <a:rPr lang="en-US" sz="1800" b="1" dirty="0">
                <a:solidFill>
                  <a:schemeClr val="bg1"/>
                </a:solidFill>
                <a:effectLst/>
              </a:rPr>
              <a:t>of</a:t>
            </a:r>
            <a:r>
              <a:rPr lang="en-US" sz="1800" b="1" dirty="0">
                <a:solidFill>
                  <a:schemeClr val="tx2"/>
                </a:solidFill>
                <a:effectLst/>
              </a:rPr>
              <a:t> </a:t>
            </a:r>
            <a:r>
              <a:rPr lang="en-US" sz="1800" b="1" dirty="0">
                <a:solidFill>
                  <a:srgbClr val="FFFF00"/>
                </a:solidFill>
                <a:effectLst/>
              </a:rPr>
              <a:t>smart apartments </a:t>
            </a:r>
            <a:r>
              <a:rPr lang="en-US" sz="1800" b="1" dirty="0">
                <a:solidFill>
                  <a:schemeClr val="bg1"/>
                </a:solidFill>
                <a:effectLst/>
              </a:rPr>
              <a:t>integrated with </a:t>
            </a:r>
            <a:r>
              <a:rPr lang="en-US" sz="1800" b="1" dirty="0">
                <a:ln w="3175">
                  <a:noFill/>
                </a:ln>
                <a:solidFill>
                  <a:srgbClr val="94EBF4"/>
                </a:solidFill>
                <a:effectLst/>
              </a:rPr>
              <a:t>IoT systems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F8014-E873-912E-56CA-AC0FC27B6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>
            <a:off x="-3059476" y="3910646"/>
            <a:ext cx="2412587" cy="1986119"/>
          </a:xfrm>
          <a:prstGeom prst="rect">
            <a:avLst/>
          </a:prstGeom>
        </p:spPr>
      </p:pic>
      <p:pic>
        <p:nvPicPr>
          <p:cNvPr id="16" name="Picture 2" descr="Icon apartment Royalty Free Vector Image - VectorStock">
            <a:extLst>
              <a:ext uri="{FF2B5EF4-FFF2-40B4-BE49-F238E27FC236}">
                <a16:creationId xmlns:a16="http://schemas.microsoft.com/office/drawing/2014/main" id="{CD2784D3-A388-341B-C42A-CCF9AFC4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90" b="89822" l="3800" r="95900">
                        <a14:foregroundMark x1="40700" y1="8906" x2="53500" y2="9415"/>
                        <a14:foregroundMark x1="53500" y1="9415" x2="78300" y2="30025"/>
                        <a14:foregroundMark x1="78300" y1="30025" x2="78300" y2="30280"/>
                        <a14:foregroundMark x1="41800" y1="7125" x2="47200" y2="3690"/>
                        <a14:foregroundMark x1="47200" y1="3690" x2="53600" y2="3690"/>
                        <a14:foregroundMark x1="53600" y1="3690" x2="57000" y2="6361"/>
                        <a14:foregroundMark x1="95900" y1="53690" x2="89800" y2="65649"/>
                        <a14:foregroundMark x1="89800" y1="65649" x2="89400" y2="65903"/>
                        <a14:foregroundMark x1="3800" y1="63232" x2="17600" y2="61959"/>
                        <a14:backgroundMark x1="52300" y1="0" x2="52300" y2="0"/>
                        <a14:backgroundMark x1="54000" y1="127" x2="51900" y2="636"/>
                        <a14:backgroundMark x1="58300" y1="254" x2="58300" y2="254"/>
                        <a14:backgroundMark x1="58300" y1="254" x2="58300" y2="254"/>
                        <a14:backgroundMark x1="58300" y1="254" x2="54100" y2="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5838" y="3910646"/>
            <a:ext cx="2715140" cy="21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385570-C57E-E885-DA2E-75D7ED71ACA1}"/>
              </a:ext>
            </a:extLst>
          </p:cNvPr>
          <p:cNvSpPr txBox="1"/>
          <p:nvPr/>
        </p:nvSpPr>
        <p:spPr>
          <a:xfrm>
            <a:off x="-3862913" y="4182472"/>
            <a:ext cx="803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+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Mobile phone">
                <a:extLst>
                  <a:ext uri="{FF2B5EF4-FFF2-40B4-BE49-F238E27FC236}">
                    <a16:creationId xmlns:a16="http://schemas.microsoft.com/office/drawing/2014/main" id="{E525D6BA-D2FA-8C2C-3AFF-CD59523A93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4890385"/>
                  </p:ext>
                </p:extLst>
              </p:nvPr>
            </p:nvGraphicFramePr>
            <p:xfrm>
              <a:off x="176138" y="-4853963"/>
              <a:ext cx="2360714" cy="412822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360714" cy="412822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8797316" ay="330470" az="-21707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664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Mobile phone">
                <a:extLst>
                  <a:ext uri="{FF2B5EF4-FFF2-40B4-BE49-F238E27FC236}">
                    <a16:creationId xmlns:a16="http://schemas.microsoft.com/office/drawing/2014/main" id="{E525D6BA-D2FA-8C2C-3AFF-CD59523A93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6138" y="-4853963"/>
                <a:ext cx="2360714" cy="4128224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352767E-5D55-6212-87D2-8FEAFC02B9BC}"/>
              </a:ext>
            </a:extLst>
          </p:cNvPr>
          <p:cNvGrpSpPr/>
          <p:nvPr/>
        </p:nvGrpSpPr>
        <p:grpSpPr>
          <a:xfrm>
            <a:off x="3615692" y="1166117"/>
            <a:ext cx="4476690" cy="4476690"/>
            <a:chOff x="3082124" y="3404541"/>
            <a:chExt cx="1260022" cy="126002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EF19B85-45E0-C850-5E37-2DEEC1A26445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0D2BAE-DFFE-ED2A-ADC4-D56679EAD13B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Icon apartment Royalty Free Vector Image - VectorStock">
            <a:extLst>
              <a:ext uri="{FF2B5EF4-FFF2-40B4-BE49-F238E27FC236}">
                <a16:creationId xmlns:a16="http://schemas.microsoft.com/office/drawing/2014/main" id="{7A1607E7-2F99-7F95-8C22-A5990965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90" b="89822" l="3800" r="95900">
                        <a14:foregroundMark x1="40700" y1="8906" x2="53500" y2="9415"/>
                        <a14:foregroundMark x1="53500" y1="9415" x2="78300" y2="30025"/>
                        <a14:foregroundMark x1="78300" y1="30025" x2="78300" y2="30280"/>
                        <a14:foregroundMark x1="41800" y1="7125" x2="47200" y2="3690"/>
                        <a14:foregroundMark x1="47200" y1="3690" x2="53600" y2="3690"/>
                        <a14:foregroundMark x1="53600" y1="3690" x2="57000" y2="6361"/>
                        <a14:foregroundMark x1="95900" y1="53690" x2="89800" y2="65649"/>
                        <a14:foregroundMark x1="89800" y1="65649" x2="89400" y2="65903"/>
                        <a14:foregroundMark x1="3800" y1="63232" x2="17600" y2="61959"/>
                        <a14:backgroundMark x1="52300" y1="0" x2="52300" y2="0"/>
                        <a14:backgroundMark x1="54000" y1="127" x2="51900" y2="636"/>
                        <a14:backgroundMark x1="58300" y1="254" x2="58300" y2="254"/>
                        <a14:backgroundMark x1="58300" y1="254" x2="58300" y2="254"/>
                        <a14:backgroundMark x1="58300" y1="254" x2="54100" y2="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37" y="2429680"/>
            <a:ext cx="2715140" cy="21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F2FB0BD4-AE1A-BAFD-4A7B-9CBEBB3FD762}"/>
              </a:ext>
            </a:extLst>
          </p:cNvPr>
          <p:cNvSpPr/>
          <p:nvPr/>
        </p:nvSpPr>
        <p:spPr>
          <a:xfrm rot="17839208">
            <a:off x="7752094" y="4478723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o2 - Free ecology and environment icons">
            <a:extLst>
              <a:ext uri="{FF2B5EF4-FFF2-40B4-BE49-F238E27FC236}">
                <a16:creationId xmlns:a16="http://schemas.microsoft.com/office/drawing/2014/main" id="{E9129FA8-09D3-A275-26D4-95B433E2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97" y="4569394"/>
            <a:ext cx="1187166" cy="11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6320A7-31A0-FF6E-6156-2D5BDC8C4B1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11" b="22436"/>
          <a:stretch/>
        </p:blipFill>
        <p:spPr>
          <a:xfrm>
            <a:off x="8259056" y="4917021"/>
            <a:ext cx="1343884" cy="850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AE5F0B-F367-FEB9-3847-F8D053D80D5A}"/>
              </a:ext>
            </a:extLst>
          </p:cNvPr>
          <p:cNvSpPr txBox="1"/>
          <p:nvPr/>
        </p:nvSpPr>
        <p:spPr>
          <a:xfrm>
            <a:off x="8086666" y="4099870"/>
            <a:ext cx="213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000" b="1" dirty="0">
                <a:solidFill>
                  <a:schemeClr val="bg1"/>
                </a:solidFill>
              </a:rPr>
              <a:t>Угаарын хий хэмжих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E91788-6E98-00D3-BDC5-DFC00CA56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8635" y="1343505"/>
            <a:ext cx="1362122" cy="13621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5CD657-DEC7-B8DC-34D4-4486D347F6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3559" y="4807756"/>
            <a:ext cx="1143738" cy="1143738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37A42BEF-85F7-FE28-F208-A4812DA4605E}"/>
              </a:ext>
            </a:extLst>
          </p:cNvPr>
          <p:cNvSpPr/>
          <p:nvPr/>
        </p:nvSpPr>
        <p:spPr>
          <a:xfrm rot="3827300">
            <a:off x="3147709" y="4376923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0A08D90E-946E-7BF5-F349-8432C276A776}"/>
              </a:ext>
            </a:extLst>
          </p:cNvPr>
          <p:cNvSpPr/>
          <p:nvPr/>
        </p:nvSpPr>
        <p:spPr>
          <a:xfrm rot="7136455">
            <a:off x="3165037" y="1779794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24502D7-AC2F-A7AC-8F24-79BED89D206E}"/>
              </a:ext>
            </a:extLst>
          </p:cNvPr>
          <p:cNvSpPr/>
          <p:nvPr/>
        </p:nvSpPr>
        <p:spPr>
          <a:xfrm rot="14675597">
            <a:off x="7885349" y="1911402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B26945-2D39-56EE-7E70-FCCED691DA32}"/>
              </a:ext>
            </a:extLst>
          </p:cNvPr>
          <p:cNvSpPr txBox="1"/>
          <p:nvPr/>
        </p:nvSpPr>
        <p:spPr>
          <a:xfrm>
            <a:off x="8204923" y="440239"/>
            <a:ext cx="2131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000" b="1" dirty="0">
                <a:solidFill>
                  <a:schemeClr val="bg1"/>
                </a:solidFill>
              </a:rPr>
              <a:t>Нэмж, сайжруулахад хялбар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936D6-7BBC-75CA-B533-22F5D4B2EC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99900" y="1242032"/>
            <a:ext cx="1362123" cy="1362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7E89AB-CA7E-F606-87E9-F78A44F758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6964" y="1300087"/>
            <a:ext cx="650718" cy="65071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4728620-46DF-EF82-C4FC-9FCE605E2F51}"/>
              </a:ext>
            </a:extLst>
          </p:cNvPr>
          <p:cNvSpPr/>
          <p:nvPr/>
        </p:nvSpPr>
        <p:spPr>
          <a:xfrm>
            <a:off x="4666710" y="2429680"/>
            <a:ext cx="1054988" cy="105498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21D90-8D0A-EDBA-9645-B0977ED6E4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>
            <a:off x="4710366" y="2569092"/>
            <a:ext cx="980538" cy="8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58782CB9-F0B3-9A50-0100-D2AECD4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203205" y="405536"/>
            <a:ext cx="11777780" cy="604692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Icon apartment Royalty Free Vector Image - VectorStock">
            <a:extLst>
              <a:ext uri="{FF2B5EF4-FFF2-40B4-BE49-F238E27FC236}">
                <a16:creationId xmlns:a16="http://schemas.microsoft.com/office/drawing/2014/main" id="{7A1607E7-2F99-7F95-8C22-A5990965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90" b="89822" l="3800" r="95900">
                        <a14:foregroundMark x1="40700" y1="8906" x2="53500" y2="9415"/>
                        <a14:foregroundMark x1="53500" y1="9415" x2="78300" y2="30025"/>
                        <a14:foregroundMark x1="78300" y1="30025" x2="78300" y2="30280"/>
                        <a14:foregroundMark x1="41800" y1="7125" x2="47200" y2="3690"/>
                        <a14:foregroundMark x1="47200" y1="3690" x2="53600" y2="3690"/>
                        <a14:foregroundMark x1="53600" y1="3690" x2="57000" y2="6361"/>
                        <a14:foregroundMark x1="95900" y1="53690" x2="89800" y2="65649"/>
                        <a14:foregroundMark x1="89800" y1="65649" x2="89400" y2="65903"/>
                        <a14:foregroundMark x1="3800" y1="63232" x2="17600" y2="61959"/>
                        <a14:backgroundMark x1="52300" y1="0" x2="52300" y2="0"/>
                        <a14:backgroundMark x1="54000" y1="127" x2="51900" y2="636"/>
                        <a14:backgroundMark x1="58300" y1="254" x2="58300" y2="254"/>
                        <a14:backgroundMark x1="58300" y1="254" x2="58300" y2="254"/>
                        <a14:backgroundMark x1="58300" y1="254" x2="54100" y2="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2383" y="2361914"/>
            <a:ext cx="2715140" cy="21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0A08D90E-946E-7BF5-F349-8432C276A776}"/>
              </a:ext>
            </a:extLst>
          </p:cNvPr>
          <p:cNvSpPr/>
          <p:nvPr/>
        </p:nvSpPr>
        <p:spPr>
          <a:xfrm rot="16200000">
            <a:off x="2727712" y="3342795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D9D1F-CC76-4E6B-9A61-56BA78AC4F48}"/>
              </a:ext>
            </a:extLst>
          </p:cNvPr>
          <p:cNvSpPr txBox="1"/>
          <p:nvPr/>
        </p:nvSpPr>
        <p:spPr>
          <a:xfrm>
            <a:off x="777015" y="651800"/>
            <a:ext cx="694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mn-MN" sz="3600" dirty="0"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Туршилтын систем</a:t>
            </a:r>
            <a:endParaRPr lang="en-US" sz="3600" dirty="0">
              <a:solidFill>
                <a:srgbClr val="94EBF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4EC9FB-0796-6927-7645-E6E6BF21A32E}"/>
              </a:ext>
            </a:extLst>
          </p:cNvPr>
          <p:cNvCxnSpPr>
            <a:cxnSpLocks/>
          </p:cNvCxnSpPr>
          <p:nvPr/>
        </p:nvCxnSpPr>
        <p:spPr>
          <a:xfrm>
            <a:off x="783222" y="1410106"/>
            <a:ext cx="615672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Mobile phone">
                <a:extLst>
                  <a:ext uri="{FF2B5EF4-FFF2-40B4-BE49-F238E27FC236}">
                    <a16:creationId xmlns:a16="http://schemas.microsoft.com/office/drawing/2014/main" id="{864E4515-F3FE-8469-E3A5-9807666AFA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75866094"/>
                  </p:ext>
                </p:extLst>
              </p:nvPr>
            </p:nvGraphicFramePr>
            <p:xfrm>
              <a:off x="9216201" y="1639189"/>
              <a:ext cx="1942276" cy="41122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42276" cy="411225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664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Mobile phone">
                <a:extLst>
                  <a:ext uri="{FF2B5EF4-FFF2-40B4-BE49-F238E27FC236}">
                    <a16:creationId xmlns:a16="http://schemas.microsoft.com/office/drawing/2014/main" id="{864E4515-F3FE-8469-E3A5-9807666AF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6201" y="1639189"/>
                <a:ext cx="1942276" cy="4112254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0EBE0299-DA4B-7F78-9647-33C754533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639" y="2119459"/>
            <a:ext cx="1606624" cy="3253878"/>
          </a:xfrm>
          <a:prstGeom prst="rect">
            <a:avLst/>
          </a:prstGeom>
        </p:spPr>
      </p:pic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088333CC-8B51-EB6A-C9F0-BF286F33E27C}"/>
              </a:ext>
            </a:extLst>
          </p:cNvPr>
          <p:cNvGrpSpPr/>
          <p:nvPr/>
        </p:nvGrpSpPr>
        <p:grpSpPr>
          <a:xfrm>
            <a:off x="3511028" y="2839573"/>
            <a:ext cx="1810142" cy="1735138"/>
            <a:chOff x="3721858" y="2591523"/>
            <a:chExt cx="1810142" cy="1735138"/>
          </a:xfrm>
        </p:grpSpPr>
        <p:sp>
          <p:nvSpPr>
            <p:cNvPr id="7169" name="Rectangle: Rounded Corners 7168">
              <a:extLst>
                <a:ext uri="{FF2B5EF4-FFF2-40B4-BE49-F238E27FC236}">
                  <a16:creationId xmlns:a16="http://schemas.microsoft.com/office/drawing/2014/main" id="{35733026-64AA-8A6E-B48A-532565352E64}"/>
                </a:ext>
              </a:extLst>
            </p:cNvPr>
            <p:cNvSpPr/>
            <p:nvPr/>
          </p:nvSpPr>
          <p:spPr>
            <a:xfrm>
              <a:off x="3721858" y="2591523"/>
              <a:ext cx="1810142" cy="1735138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" descr="LoRaWan - EasyEdge">
              <a:extLst>
                <a:ext uri="{FF2B5EF4-FFF2-40B4-BE49-F238E27FC236}">
                  <a16:creationId xmlns:a16="http://schemas.microsoft.com/office/drawing/2014/main" id="{D899A6F9-9E20-930D-BD6B-DEB2C1289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698" y="3096780"/>
              <a:ext cx="1440565" cy="63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3AA4E41-E05D-35F6-E94D-8626485EE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553" b="91667" l="9868" r="89803">
                          <a14:foregroundMark x1="43969" y1="8662" x2="57456" y2="8772"/>
                          <a14:foregroundMark x1="41447" y1="91667" x2="56689" y2="89474"/>
                        </a14:backgroundRemoval>
                      </a14:imgEffect>
                    </a14:imgLayer>
                  </a14:imgProps>
                </a:ext>
              </a:extLst>
            </a:blip>
            <a:srcRect l="33525" t="2421" r="33305" b="4415"/>
            <a:stretch/>
          </p:blipFill>
          <p:spPr>
            <a:xfrm rot="16200000">
              <a:off x="4395009" y="3090759"/>
              <a:ext cx="512903" cy="1440567"/>
            </a:xfrm>
            <a:prstGeom prst="rect">
              <a:avLst/>
            </a:prstGeom>
          </p:spPr>
        </p:pic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07680C1E-B884-E65E-EEC8-E211B9D0A760}"/>
                </a:ext>
              </a:extLst>
            </p:cNvPr>
            <p:cNvSpPr txBox="1"/>
            <p:nvPr/>
          </p:nvSpPr>
          <p:spPr>
            <a:xfrm>
              <a:off x="3930281" y="2681147"/>
              <a:ext cx="1353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2FAFC"/>
                  </a:solidFill>
                </a:rPr>
                <a:t>Gateway</a:t>
              </a:r>
            </a:p>
          </p:txBody>
        </p:sp>
      </p:grpSp>
      <p:pic>
        <p:nvPicPr>
          <p:cNvPr id="7188" name="Picture 2" descr="Co2 - Free ecology and environment icons">
            <a:extLst>
              <a:ext uri="{FF2B5EF4-FFF2-40B4-BE49-F238E27FC236}">
                <a16:creationId xmlns:a16="http://schemas.microsoft.com/office/drawing/2014/main" id="{3EED766B-CF24-C331-1112-5D6CEE23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86" y="3222720"/>
            <a:ext cx="741475" cy="7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7188">
            <a:extLst>
              <a:ext uri="{FF2B5EF4-FFF2-40B4-BE49-F238E27FC236}">
                <a16:creationId xmlns:a16="http://schemas.microsoft.com/office/drawing/2014/main" id="{8BEF8796-4457-96DD-3C99-B8C482DAE9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311" b="22436"/>
          <a:stretch/>
        </p:blipFill>
        <p:spPr>
          <a:xfrm>
            <a:off x="1235202" y="3275640"/>
            <a:ext cx="839356" cy="530920"/>
          </a:xfrm>
          <a:prstGeom prst="rect">
            <a:avLst/>
          </a:prstGeom>
        </p:spPr>
      </p:pic>
      <p:pic>
        <p:nvPicPr>
          <p:cNvPr id="7190" name="Picture 7189">
            <a:extLst>
              <a:ext uri="{FF2B5EF4-FFF2-40B4-BE49-F238E27FC236}">
                <a16:creationId xmlns:a16="http://schemas.microsoft.com/office/drawing/2014/main" id="{BECC4641-6C83-5421-7A5D-0D4FAE968F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6346" y="3499590"/>
            <a:ext cx="758108" cy="758108"/>
          </a:xfrm>
          <a:prstGeom prst="rect">
            <a:avLst/>
          </a:prstGeom>
        </p:spPr>
      </p:pic>
      <p:pic>
        <p:nvPicPr>
          <p:cNvPr id="7191" name="Picture 7190">
            <a:extLst>
              <a:ext uri="{FF2B5EF4-FFF2-40B4-BE49-F238E27FC236}">
                <a16:creationId xmlns:a16="http://schemas.microsoft.com/office/drawing/2014/main" id="{B2B3FC3C-F8AE-6A06-BB46-BB2F734D7B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5466" y="3407549"/>
            <a:ext cx="746952" cy="746952"/>
          </a:xfrm>
          <a:prstGeom prst="rect">
            <a:avLst/>
          </a:prstGeom>
        </p:spPr>
      </p:pic>
      <p:pic>
        <p:nvPicPr>
          <p:cNvPr id="7192" name="Picture 7191">
            <a:extLst>
              <a:ext uri="{FF2B5EF4-FFF2-40B4-BE49-F238E27FC236}">
                <a16:creationId xmlns:a16="http://schemas.microsoft.com/office/drawing/2014/main" id="{39019D3D-2333-5A5C-22FA-F82DCDB7F6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6877" y="3401526"/>
            <a:ext cx="611232" cy="611232"/>
          </a:xfrm>
          <a:prstGeom prst="rect">
            <a:avLst/>
          </a:prstGeom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85D55D1D-D8F3-B590-9966-CA99EA10C7C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>
            <a:off x="777015" y="2939266"/>
            <a:ext cx="2107715" cy="1735138"/>
          </a:xfrm>
          <a:prstGeom prst="rect">
            <a:avLst/>
          </a:prstGeom>
        </p:spPr>
      </p:pic>
      <p:sp>
        <p:nvSpPr>
          <p:cNvPr id="7193" name="Arrow: Down 7192">
            <a:extLst>
              <a:ext uri="{FF2B5EF4-FFF2-40B4-BE49-F238E27FC236}">
                <a16:creationId xmlns:a16="http://schemas.microsoft.com/office/drawing/2014/main" id="{49B908EE-FEDB-8F4F-9F67-6069F67CF3D7}"/>
              </a:ext>
            </a:extLst>
          </p:cNvPr>
          <p:cNvSpPr/>
          <p:nvPr/>
        </p:nvSpPr>
        <p:spPr>
          <a:xfrm rot="16200000">
            <a:off x="5358961" y="3414265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4" name="Arrow: Down 7193">
            <a:extLst>
              <a:ext uri="{FF2B5EF4-FFF2-40B4-BE49-F238E27FC236}">
                <a16:creationId xmlns:a16="http://schemas.microsoft.com/office/drawing/2014/main" id="{3DADF277-C68E-EC30-79BC-5D32F54D9B2F}"/>
              </a:ext>
            </a:extLst>
          </p:cNvPr>
          <p:cNvSpPr/>
          <p:nvPr/>
        </p:nvSpPr>
        <p:spPr>
          <a:xfrm rot="16200000">
            <a:off x="8548425" y="3444490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96" name="Group 7195">
            <a:extLst>
              <a:ext uri="{FF2B5EF4-FFF2-40B4-BE49-F238E27FC236}">
                <a16:creationId xmlns:a16="http://schemas.microsoft.com/office/drawing/2014/main" id="{50C58D69-4A66-30C9-529F-3C67B70DD134}"/>
              </a:ext>
            </a:extLst>
          </p:cNvPr>
          <p:cNvGrpSpPr/>
          <p:nvPr/>
        </p:nvGrpSpPr>
        <p:grpSpPr>
          <a:xfrm>
            <a:off x="6096000" y="2653351"/>
            <a:ext cx="2438832" cy="1735137"/>
            <a:chOff x="6096000" y="2653351"/>
            <a:chExt cx="2438832" cy="1735137"/>
          </a:xfrm>
        </p:grpSpPr>
        <p:grpSp>
          <p:nvGrpSpPr>
            <p:cNvPr id="7173" name="Group 7172">
              <a:extLst>
                <a:ext uri="{FF2B5EF4-FFF2-40B4-BE49-F238E27FC236}">
                  <a16:creationId xmlns:a16="http://schemas.microsoft.com/office/drawing/2014/main" id="{86A4415C-944C-2769-42A2-A38EF18F256B}"/>
                </a:ext>
              </a:extLst>
            </p:cNvPr>
            <p:cNvGrpSpPr/>
            <p:nvPr/>
          </p:nvGrpSpPr>
          <p:grpSpPr>
            <a:xfrm>
              <a:off x="6096000" y="2653351"/>
              <a:ext cx="2438832" cy="1735137"/>
              <a:chOff x="5932517" y="2007112"/>
              <a:chExt cx="2683942" cy="1957070"/>
            </a:xfrm>
          </p:grpSpPr>
          <p:sp>
            <p:nvSpPr>
              <p:cNvPr id="7168" name="Rectangle: Rounded Corners 7167">
                <a:extLst>
                  <a:ext uri="{FF2B5EF4-FFF2-40B4-BE49-F238E27FC236}">
                    <a16:creationId xmlns:a16="http://schemas.microsoft.com/office/drawing/2014/main" id="{229B7B94-2415-97ED-19F4-8B7D7499A060}"/>
                  </a:ext>
                </a:extLst>
              </p:cNvPr>
              <p:cNvSpPr/>
              <p:nvPr/>
            </p:nvSpPr>
            <p:spPr>
              <a:xfrm>
                <a:off x="5932517" y="2007112"/>
                <a:ext cx="2683942" cy="195707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8" name="Picture 7" descr="grafana-logo - EPM Marshall">
                <a:extLst>
                  <a:ext uri="{FF2B5EF4-FFF2-40B4-BE49-F238E27FC236}">
                    <a16:creationId xmlns:a16="http://schemas.microsoft.com/office/drawing/2014/main" id="{61FA454C-58CE-16E4-D8D7-481974497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313" y="3143741"/>
                <a:ext cx="2351892" cy="570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195" name="TextBox 7194">
              <a:extLst>
                <a:ext uri="{FF2B5EF4-FFF2-40B4-BE49-F238E27FC236}">
                  <a16:creationId xmlns:a16="http://schemas.microsoft.com/office/drawing/2014/main" id="{50A60115-E810-E61D-AB6A-A8F284A59A9B}"/>
                </a:ext>
              </a:extLst>
            </p:cNvPr>
            <p:cNvSpPr txBox="1"/>
            <p:nvPr/>
          </p:nvSpPr>
          <p:spPr>
            <a:xfrm>
              <a:off x="6389649" y="2868777"/>
              <a:ext cx="1851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2FAFC"/>
                  </a:solidFill>
                </a:rPr>
                <a:t>Analytics</a:t>
              </a:r>
              <a:r>
                <a:rPr lang="mn-MN" sz="2000" b="1" dirty="0">
                  <a:solidFill>
                    <a:srgbClr val="E2FAFC"/>
                  </a:solidFill>
                </a:rPr>
                <a:t>,</a:t>
              </a:r>
              <a:r>
                <a:rPr lang="en-US" sz="2000" b="1" dirty="0">
                  <a:solidFill>
                    <a:srgbClr val="E2FAFC"/>
                  </a:solidFill>
                </a:rPr>
                <a:t> </a:t>
              </a:r>
            </a:p>
            <a:p>
              <a:pPr algn="ctr"/>
              <a:r>
                <a:rPr lang="mn-MN" sz="2000" b="1" dirty="0">
                  <a:solidFill>
                    <a:srgbClr val="E2FAFC"/>
                  </a:solidFill>
                </a:rPr>
                <a:t>Хяналт</a:t>
              </a:r>
              <a:r>
                <a:rPr lang="en-US" sz="2000" b="1" dirty="0">
                  <a:solidFill>
                    <a:srgbClr val="E2FAFC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2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58782CB9-F0B3-9A50-0100-D2AECD4A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203204" y="405536"/>
            <a:ext cx="11801227" cy="604692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Icon apartment Royalty Free Vector Image - VectorStock">
            <a:extLst>
              <a:ext uri="{FF2B5EF4-FFF2-40B4-BE49-F238E27FC236}">
                <a16:creationId xmlns:a16="http://schemas.microsoft.com/office/drawing/2014/main" id="{7A1607E7-2F99-7F95-8C22-A5990965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90" b="89822" l="3800" r="95900">
                        <a14:foregroundMark x1="40700" y1="8906" x2="53500" y2="9415"/>
                        <a14:foregroundMark x1="53500" y1="9415" x2="78300" y2="30025"/>
                        <a14:foregroundMark x1="78300" y1="30025" x2="78300" y2="30280"/>
                        <a14:foregroundMark x1="41800" y1="7125" x2="47200" y2="3690"/>
                        <a14:foregroundMark x1="47200" y1="3690" x2="53600" y2="3690"/>
                        <a14:foregroundMark x1="53600" y1="3690" x2="57000" y2="6361"/>
                        <a14:foregroundMark x1="95900" y1="53690" x2="89800" y2="65649"/>
                        <a14:foregroundMark x1="89800" y1="65649" x2="89400" y2="65903"/>
                        <a14:foregroundMark x1="3800" y1="63232" x2="17600" y2="61959"/>
                        <a14:backgroundMark x1="52300" y1="0" x2="52300" y2="0"/>
                        <a14:backgroundMark x1="54000" y1="127" x2="51900" y2="636"/>
                        <a14:backgroundMark x1="58300" y1="254" x2="58300" y2="254"/>
                        <a14:backgroundMark x1="58300" y1="254" x2="58300" y2="254"/>
                        <a14:backgroundMark x1="58300" y1="254" x2="54100" y2="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2383" y="2361914"/>
            <a:ext cx="2715140" cy="21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0A08D90E-946E-7BF5-F349-8432C276A776}"/>
              </a:ext>
            </a:extLst>
          </p:cNvPr>
          <p:cNvSpPr/>
          <p:nvPr/>
        </p:nvSpPr>
        <p:spPr>
          <a:xfrm rot="16200000">
            <a:off x="1998799" y="2490690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3D9D1F-CC76-4E6B-9A61-56BA78AC4F48}"/>
              </a:ext>
            </a:extLst>
          </p:cNvPr>
          <p:cNvSpPr txBox="1"/>
          <p:nvPr/>
        </p:nvSpPr>
        <p:spPr>
          <a:xfrm>
            <a:off x="783221" y="763775"/>
            <a:ext cx="542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mn-MN" sz="3600" dirty="0"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Төлөвлөгөөт систем</a:t>
            </a:r>
            <a:endParaRPr lang="en-US" sz="3600" dirty="0">
              <a:solidFill>
                <a:srgbClr val="94EBF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4EC9FB-0796-6927-7645-E6E6BF21A32E}"/>
              </a:ext>
            </a:extLst>
          </p:cNvPr>
          <p:cNvCxnSpPr>
            <a:cxnSpLocks/>
          </p:cNvCxnSpPr>
          <p:nvPr/>
        </p:nvCxnSpPr>
        <p:spPr>
          <a:xfrm>
            <a:off x="783222" y="1410106"/>
            <a:ext cx="531277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Mobile phone">
                <a:extLst>
                  <a:ext uri="{FF2B5EF4-FFF2-40B4-BE49-F238E27FC236}">
                    <a16:creationId xmlns:a16="http://schemas.microsoft.com/office/drawing/2014/main" id="{864E4515-F3FE-8469-E3A5-9807666AFA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64317311"/>
                  </p:ext>
                </p:extLst>
              </p:nvPr>
            </p:nvGraphicFramePr>
            <p:xfrm>
              <a:off x="9874401" y="1639190"/>
              <a:ext cx="1942276" cy="41122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42276" cy="411225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664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Mobile phone">
                <a:extLst>
                  <a:ext uri="{FF2B5EF4-FFF2-40B4-BE49-F238E27FC236}">
                    <a16:creationId xmlns:a16="http://schemas.microsoft.com/office/drawing/2014/main" id="{864E4515-F3FE-8469-E3A5-9807666AF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4401" y="1639190"/>
                <a:ext cx="1942276" cy="4112254"/>
              </a:xfrm>
              <a:prstGeom prst="rect">
                <a:avLst/>
              </a:prstGeom>
            </p:spPr>
          </p:pic>
        </mc:Fallback>
      </mc:AlternateContent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088333CC-8B51-EB6A-C9F0-BF286F33E27C}"/>
              </a:ext>
            </a:extLst>
          </p:cNvPr>
          <p:cNvGrpSpPr/>
          <p:nvPr/>
        </p:nvGrpSpPr>
        <p:grpSpPr>
          <a:xfrm>
            <a:off x="2777014" y="2032504"/>
            <a:ext cx="1368099" cy="1306177"/>
            <a:chOff x="3721858" y="2591523"/>
            <a:chExt cx="1810142" cy="1735138"/>
          </a:xfrm>
        </p:grpSpPr>
        <p:sp>
          <p:nvSpPr>
            <p:cNvPr id="7169" name="Rectangle: Rounded Corners 7168">
              <a:extLst>
                <a:ext uri="{FF2B5EF4-FFF2-40B4-BE49-F238E27FC236}">
                  <a16:creationId xmlns:a16="http://schemas.microsoft.com/office/drawing/2014/main" id="{35733026-64AA-8A6E-B48A-532565352E64}"/>
                </a:ext>
              </a:extLst>
            </p:cNvPr>
            <p:cNvSpPr/>
            <p:nvPr/>
          </p:nvSpPr>
          <p:spPr>
            <a:xfrm>
              <a:off x="3721858" y="2591523"/>
              <a:ext cx="1810142" cy="1735138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" descr="LoRaWan - EasyEdge">
              <a:extLst>
                <a:ext uri="{FF2B5EF4-FFF2-40B4-BE49-F238E27FC236}">
                  <a16:creationId xmlns:a16="http://schemas.microsoft.com/office/drawing/2014/main" id="{D899A6F9-9E20-930D-BD6B-DEB2C1289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698" y="3096780"/>
              <a:ext cx="1440565" cy="63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3AA4E41-E05D-35F6-E94D-8626485EE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53" b="91667" l="9868" r="89803">
                          <a14:foregroundMark x1="43969" y1="8662" x2="57456" y2="8772"/>
                          <a14:foregroundMark x1="41447" y1="91667" x2="56689" y2="89474"/>
                        </a14:backgroundRemoval>
                      </a14:imgEffect>
                    </a14:imgLayer>
                  </a14:imgProps>
                </a:ext>
              </a:extLst>
            </a:blip>
            <a:srcRect l="33525" t="2421" r="33305" b="4415"/>
            <a:stretch/>
          </p:blipFill>
          <p:spPr>
            <a:xfrm rot="16200000">
              <a:off x="4395009" y="3090759"/>
              <a:ext cx="512903" cy="1440567"/>
            </a:xfrm>
            <a:prstGeom prst="rect">
              <a:avLst/>
            </a:prstGeom>
          </p:spPr>
        </p:pic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07680C1E-B884-E65E-EEC8-E211B9D0A760}"/>
                </a:ext>
              </a:extLst>
            </p:cNvPr>
            <p:cNvSpPr txBox="1"/>
            <p:nvPr/>
          </p:nvSpPr>
          <p:spPr>
            <a:xfrm>
              <a:off x="3930282" y="2681147"/>
              <a:ext cx="1353311" cy="449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2FAFC"/>
                  </a:solidFill>
                </a:rPr>
                <a:t>Gateway</a:t>
              </a:r>
            </a:p>
          </p:txBody>
        </p:sp>
      </p:grpSp>
      <p:pic>
        <p:nvPicPr>
          <p:cNvPr id="7177" name="Picture 7176">
            <a:extLst>
              <a:ext uri="{FF2B5EF4-FFF2-40B4-BE49-F238E27FC236}">
                <a16:creationId xmlns:a16="http://schemas.microsoft.com/office/drawing/2014/main" id="{85D55D1D-D8F3-B590-9966-CA99EA10C7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>
            <a:off x="546155" y="2101295"/>
            <a:ext cx="1510551" cy="1243534"/>
          </a:xfrm>
          <a:prstGeom prst="rect">
            <a:avLst/>
          </a:prstGeom>
        </p:spPr>
      </p:pic>
      <p:sp>
        <p:nvSpPr>
          <p:cNvPr id="7193" name="Arrow: Down 7192">
            <a:extLst>
              <a:ext uri="{FF2B5EF4-FFF2-40B4-BE49-F238E27FC236}">
                <a16:creationId xmlns:a16="http://schemas.microsoft.com/office/drawing/2014/main" id="{49B908EE-FEDB-8F4F-9F67-6069F67CF3D7}"/>
              </a:ext>
            </a:extLst>
          </p:cNvPr>
          <p:cNvSpPr/>
          <p:nvPr/>
        </p:nvSpPr>
        <p:spPr>
          <a:xfrm rot="16200000">
            <a:off x="4185462" y="2466533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4" name="Arrow: Down 7193">
            <a:extLst>
              <a:ext uri="{FF2B5EF4-FFF2-40B4-BE49-F238E27FC236}">
                <a16:creationId xmlns:a16="http://schemas.microsoft.com/office/drawing/2014/main" id="{3DADF277-C68E-EC30-79BC-5D32F54D9B2F}"/>
              </a:ext>
            </a:extLst>
          </p:cNvPr>
          <p:cNvSpPr/>
          <p:nvPr/>
        </p:nvSpPr>
        <p:spPr>
          <a:xfrm rot="16200000">
            <a:off x="9199713" y="3045051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252F215-975A-2790-0806-870FB91891C1}"/>
              </a:ext>
            </a:extLst>
          </p:cNvPr>
          <p:cNvSpPr/>
          <p:nvPr/>
        </p:nvSpPr>
        <p:spPr>
          <a:xfrm>
            <a:off x="4934265" y="1883233"/>
            <a:ext cx="2058772" cy="411224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FBD8C-3441-F9C1-C230-567DAE7C2BFA}"/>
              </a:ext>
            </a:extLst>
          </p:cNvPr>
          <p:cNvSpPr/>
          <p:nvPr/>
        </p:nvSpPr>
        <p:spPr>
          <a:xfrm>
            <a:off x="5070724" y="2145915"/>
            <a:ext cx="1745699" cy="9392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424D5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mn-MN" sz="2400" dirty="0">
                <a:solidFill>
                  <a:srgbClr val="E2FAFC"/>
                </a:solidFill>
              </a:rPr>
              <a:t>Дохиолол, сануулга</a:t>
            </a:r>
            <a:endParaRPr lang="en-US" sz="2400" dirty="0">
              <a:solidFill>
                <a:srgbClr val="E2FAFC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A6E1D-C8B5-CC34-50EA-B8026C80133D}"/>
              </a:ext>
            </a:extLst>
          </p:cNvPr>
          <p:cNvSpPr/>
          <p:nvPr/>
        </p:nvSpPr>
        <p:spPr>
          <a:xfrm>
            <a:off x="5064956" y="4754287"/>
            <a:ext cx="1816659" cy="819808"/>
          </a:xfrm>
          <a:prstGeom prst="rect">
            <a:avLst/>
          </a:prstGeom>
          <a:noFill/>
          <a:ln w="19050">
            <a:solidFill>
              <a:srgbClr val="94EBF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mn-MN" sz="2400" dirty="0">
                <a:solidFill>
                  <a:srgbClr val="E2FAFC"/>
                </a:solidFill>
              </a:rPr>
              <a:t>Зохицуулалт</a:t>
            </a:r>
            <a:endParaRPr lang="en-US" sz="2400" dirty="0">
              <a:solidFill>
                <a:srgbClr val="E2FAFC"/>
              </a:solidFill>
              <a:cs typeface="Calibri"/>
            </a:endParaRPr>
          </a:p>
        </p:txBody>
      </p:sp>
      <p:pic>
        <p:nvPicPr>
          <p:cNvPr id="14" name="Picture 6" descr="Google Cloud Logo, symbol, meaning, history, PNG, brand">
            <a:extLst>
              <a:ext uri="{FF2B5EF4-FFF2-40B4-BE49-F238E27FC236}">
                <a16:creationId xmlns:a16="http://schemas.microsoft.com/office/drawing/2014/main" id="{8B6F964B-1388-7F65-B1C2-EE1A3D35F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88" y="3308344"/>
            <a:ext cx="2058772" cy="103005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E8CA7BB8-1CC3-73EC-7377-E95282C8E878}"/>
              </a:ext>
            </a:extLst>
          </p:cNvPr>
          <p:cNvSpPr/>
          <p:nvPr/>
        </p:nvSpPr>
        <p:spPr>
          <a:xfrm>
            <a:off x="10021466" y="2141679"/>
            <a:ext cx="1622090" cy="322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02D1993A-D1FC-7AFE-7E5E-716C3A398225}"/>
              </a:ext>
            </a:extLst>
          </p:cNvPr>
          <p:cNvSpPr/>
          <p:nvPr/>
        </p:nvSpPr>
        <p:spPr>
          <a:xfrm>
            <a:off x="10021425" y="2495135"/>
            <a:ext cx="1628179" cy="2888446"/>
          </a:xfrm>
          <a:prstGeom prst="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Oval 7182">
            <a:extLst>
              <a:ext uri="{FF2B5EF4-FFF2-40B4-BE49-F238E27FC236}">
                <a16:creationId xmlns:a16="http://schemas.microsoft.com/office/drawing/2014/main" id="{D25C07F1-27B0-905B-FBE3-7F4309D2A5BB}"/>
              </a:ext>
            </a:extLst>
          </p:cNvPr>
          <p:cNvSpPr/>
          <p:nvPr/>
        </p:nvSpPr>
        <p:spPr>
          <a:xfrm>
            <a:off x="11502392" y="2290252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Oval 7183">
            <a:extLst>
              <a:ext uri="{FF2B5EF4-FFF2-40B4-BE49-F238E27FC236}">
                <a16:creationId xmlns:a16="http://schemas.microsoft.com/office/drawing/2014/main" id="{4C615325-0707-E292-9F8D-A883F587D186}"/>
              </a:ext>
            </a:extLst>
          </p:cNvPr>
          <p:cNvSpPr/>
          <p:nvPr/>
        </p:nvSpPr>
        <p:spPr>
          <a:xfrm>
            <a:off x="11396016" y="2290252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5" name="Oval 7184">
            <a:extLst>
              <a:ext uri="{FF2B5EF4-FFF2-40B4-BE49-F238E27FC236}">
                <a16:creationId xmlns:a16="http://schemas.microsoft.com/office/drawing/2014/main" id="{EB77752C-B329-D32E-7BD9-23FC1337154D}"/>
              </a:ext>
            </a:extLst>
          </p:cNvPr>
          <p:cNvSpPr/>
          <p:nvPr/>
        </p:nvSpPr>
        <p:spPr>
          <a:xfrm>
            <a:off x="11289640" y="2290252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6" name="Oval 7185">
            <a:extLst>
              <a:ext uri="{FF2B5EF4-FFF2-40B4-BE49-F238E27FC236}">
                <a16:creationId xmlns:a16="http://schemas.microsoft.com/office/drawing/2014/main" id="{0DCA7585-E9F2-B19A-CF5E-3BD4B8433CB5}"/>
              </a:ext>
            </a:extLst>
          </p:cNvPr>
          <p:cNvSpPr/>
          <p:nvPr/>
        </p:nvSpPr>
        <p:spPr>
          <a:xfrm>
            <a:off x="10119421" y="2389192"/>
            <a:ext cx="365760" cy="365760"/>
          </a:xfrm>
          <a:prstGeom prst="ellipse">
            <a:avLst/>
          </a:prstGeom>
          <a:solidFill>
            <a:srgbClr val="219EBC"/>
          </a:solidFill>
          <a:ln>
            <a:noFill/>
          </a:ln>
          <a:effectLst>
            <a:outerShdw blurRad="635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7" name="Graphic 7186" descr="User">
            <a:extLst>
              <a:ext uri="{FF2B5EF4-FFF2-40B4-BE49-F238E27FC236}">
                <a16:creationId xmlns:a16="http://schemas.microsoft.com/office/drawing/2014/main" id="{6352C6F1-045D-099A-1099-8043204127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19421" y="2392517"/>
            <a:ext cx="365760" cy="365760"/>
          </a:xfrm>
          <a:prstGeom prst="rect">
            <a:avLst/>
          </a:prstGeom>
        </p:spPr>
      </p:pic>
      <p:sp>
        <p:nvSpPr>
          <p:cNvPr id="7197" name="Rectangle: Rounded Corners 7196">
            <a:extLst>
              <a:ext uri="{FF2B5EF4-FFF2-40B4-BE49-F238E27FC236}">
                <a16:creationId xmlns:a16="http://schemas.microsoft.com/office/drawing/2014/main" id="{D019CD2C-CD04-097C-9FF7-892510FEBAA6}"/>
              </a:ext>
            </a:extLst>
          </p:cNvPr>
          <p:cNvSpPr/>
          <p:nvPr/>
        </p:nvSpPr>
        <p:spPr>
          <a:xfrm>
            <a:off x="10566634" y="2242642"/>
            <a:ext cx="596071" cy="149403"/>
          </a:xfrm>
          <a:prstGeom prst="roundRect">
            <a:avLst>
              <a:gd name="adj" fmla="val 50000"/>
            </a:avLst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8" name="Rectangle: Rounded Corners 7197">
            <a:extLst>
              <a:ext uri="{FF2B5EF4-FFF2-40B4-BE49-F238E27FC236}">
                <a16:creationId xmlns:a16="http://schemas.microsoft.com/office/drawing/2014/main" id="{8582437E-C59E-6394-F306-6847390B6968}"/>
              </a:ext>
            </a:extLst>
          </p:cNvPr>
          <p:cNvSpPr/>
          <p:nvPr/>
        </p:nvSpPr>
        <p:spPr>
          <a:xfrm>
            <a:off x="10134661" y="2879198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9" name="Rectangle: Rounded Corners 7198">
            <a:extLst>
              <a:ext uri="{FF2B5EF4-FFF2-40B4-BE49-F238E27FC236}">
                <a16:creationId xmlns:a16="http://schemas.microsoft.com/office/drawing/2014/main" id="{03ECFBBB-29EA-3335-2CA2-CC32C5FF3F3B}"/>
              </a:ext>
            </a:extLst>
          </p:cNvPr>
          <p:cNvSpPr/>
          <p:nvPr/>
        </p:nvSpPr>
        <p:spPr>
          <a:xfrm>
            <a:off x="10676710" y="2880226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0" name="Rectangle: Rounded Corners 7199">
            <a:extLst>
              <a:ext uri="{FF2B5EF4-FFF2-40B4-BE49-F238E27FC236}">
                <a16:creationId xmlns:a16="http://schemas.microsoft.com/office/drawing/2014/main" id="{0DF60902-6374-3433-05A3-FE6CD44AD75F}"/>
              </a:ext>
            </a:extLst>
          </p:cNvPr>
          <p:cNvSpPr/>
          <p:nvPr/>
        </p:nvSpPr>
        <p:spPr>
          <a:xfrm>
            <a:off x="11218759" y="2879198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1" name="Rectangle: Rounded Corners 7200">
            <a:extLst>
              <a:ext uri="{FF2B5EF4-FFF2-40B4-BE49-F238E27FC236}">
                <a16:creationId xmlns:a16="http://schemas.microsoft.com/office/drawing/2014/main" id="{ABD526EF-D36F-1CD5-2522-FB8100B63FAC}"/>
              </a:ext>
            </a:extLst>
          </p:cNvPr>
          <p:cNvSpPr/>
          <p:nvPr/>
        </p:nvSpPr>
        <p:spPr>
          <a:xfrm>
            <a:off x="10134661" y="3530656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Rectangle: Rounded Corners 7201">
            <a:extLst>
              <a:ext uri="{FF2B5EF4-FFF2-40B4-BE49-F238E27FC236}">
                <a16:creationId xmlns:a16="http://schemas.microsoft.com/office/drawing/2014/main" id="{B1D76941-CABD-8430-751D-6A0B55B4162C}"/>
              </a:ext>
            </a:extLst>
          </p:cNvPr>
          <p:cNvSpPr/>
          <p:nvPr/>
        </p:nvSpPr>
        <p:spPr>
          <a:xfrm>
            <a:off x="10676710" y="3531684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3" name="Rectangle: Rounded Corners 7202">
            <a:extLst>
              <a:ext uri="{FF2B5EF4-FFF2-40B4-BE49-F238E27FC236}">
                <a16:creationId xmlns:a16="http://schemas.microsoft.com/office/drawing/2014/main" id="{F1485F00-4E27-1529-C68D-81AEE21FD308}"/>
              </a:ext>
            </a:extLst>
          </p:cNvPr>
          <p:cNvSpPr/>
          <p:nvPr/>
        </p:nvSpPr>
        <p:spPr>
          <a:xfrm>
            <a:off x="11218759" y="3530656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4" name="Rectangle: Rounded Corners 7203">
            <a:extLst>
              <a:ext uri="{FF2B5EF4-FFF2-40B4-BE49-F238E27FC236}">
                <a16:creationId xmlns:a16="http://schemas.microsoft.com/office/drawing/2014/main" id="{17AFCF1C-9174-E009-E6FF-489EE3E546D7}"/>
              </a:ext>
            </a:extLst>
          </p:cNvPr>
          <p:cNvSpPr/>
          <p:nvPr/>
        </p:nvSpPr>
        <p:spPr>
          <a:xfrm>
            <a:off x="10134145" y="4773075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5" name="Rectangle: Rounded Corners 7204">
            <a:extLst>
              <a:ext uri="{FF2B5EF4-FFF2-40B4-BE49-F238E27FC236}">
                <a16:creationId xmlns:a16="http://schemas.microsoft.com/office/drawing/2014/main" id="{47BDA8FC-BCD6-1E2F-CBD2-CD668EA37175}"/>
              </a:ext>
            </a:extLst>
          </p:cNvPr>
          <p:cNvSpPr/>
          <p:nvPr/>
        </p:nvSpPr>
        <p:spPr>
          <a:xfrm>
            <a:off x="10134145" y="4959861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6" name="Rectangle: Rounded Corners 7205">
            <a:extLst>
              <a:ext uri="{FF2B5EF4-FFF2-40B4-BE49-F238E27FC236}">
                <a16:creationId xmlns:a16="http://schemas.microsoft.com/office/drawing/2014/main" id="{C1309C33-EFC4-4411-1964-717B12B6A6F7}"/>
              </a:ext>
            </a:extLst>
          </p:cNvPr>
          <p:cNvSpPr/>
          <p:nvPr/>
        </p:nvSpPr>
        <p:spPr>
          <a:xfrm>
            <a:off x="10134145" y="5146647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07" name="Graphic 7206" descr="Magnifying glass">
            <a:extLst>
              <a:ext uri="{FF2B5EF4-FFF2-40B4-BE49-F238E27FC236}">
                <a16:creationId xmlns:a16="http://schemas.microsoft.com/office/drawing/2014/main" id="{5BC3E161-3132-1B31-AC32-CF111A93F8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99480" y="2276023"/>
            <a:ext cx="91440" cy="91440"/>
          </a:xfrm>
          <a:prstGeom prst="rect">
            <a:avLst/>
          </a:prstGeom>
        </p:spPr>
      </p:pic>
      <p:sp>
        <p:nvSpPr>
          <p:cNvPr id="7208" name="TextBox 7207">
            <a:extLst>
              <a:ext uri="{FF2B5EF4-FFF2-40B4-BE49-F238E27FC236}">
                <a16:creationId xmlns:a16="http://schemas.microsoft.com/office/drawing/2014/main" id="{ABF40083-2A3B-FCC8-60CF-3FFBB9D71D3F}"/>
              </a:ext>
            </a:extLst>
          </p:cNvPr>
          <p:cNvSpPr txBox="1"/>
          <p:nvPr/>
        </p:nvSpPr>
        <p:spPr>
          <a:xfrm>
            <a:off x="10625904" y="2228729"/>
            <a:ext cx="4235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Search…</a:t>
            </a:r>
          </a:p>
        </p:txBody>
      </p:sp>
      <p:sp>
        <p:nvSpPr>
          <p:cNvPr id="7209" name="Rectangle: Rounded Corners 7208">
            <a:extLst>
              <a:ext uri="{FF2B5EF4-FFF2-40B4-BE49-F238E27FC236}">
                <a16:creationId xmlns:a16="http://schemas.microsoft.com/office/drawing/2014/main" id="{C6ECFF97-027E-D77C-1665-EC8A3CE0D8FB}"/>
              </a:ext>
            </a:extLst>
          </p:cNvPr>
          <p:cNvSpPr/>
          <p:nvPr/>
        </p:nvSpPr>
        <p:spPr>
          <a:xfrm>
            <a:off x="10134661" y="4187175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0" name="Rectangle: Rounded Corners 7209">
            <a:extLst>
              <a:ext uri="{FF2B5EF4-FFF2-40B4-BE49-F238E27FC236}">
                <a16:creationId xmlns:a16="http://schemas.microsoft.com/office/drawing/2014/main" id="{7E9E812A-A93E-2D25-DE70-2A4666162590}"/>
              </a:ext>
            </a:extLst>
          </p:cNvPr>
          <p:cNvSpPr/>
          <p:nvPr/>
        </p:nvSpPr>
        <p:spPr>
          <a:xfrm>
            <a:off x="10676710" y="4188203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1" name="Rectangle: Rounded Corners 7210">
            <a:extLst>
              <a:ext uri="{FF2B5EF4-FFF2-40B4-BE49-F238E27FC236}">
                <a16:creationId xmlns:a16="http://schemas.microsoft.com/office/drawing/2014/main" id="{BBAF3757-1C2E-548E-03A8-657354B70A57}"/>
              </a:ext>
            </a:extLst>
          </p:cNvPr>
          <p:cNvSpPr/>
          <p:nvPr/>
        </p:nvSpPr>
        <p:spPr>
          <a:xfrm>
            <a:off x="11218759" y="4187175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12" name="Arrow: Down 7211">
            <a:extLst>
              <a:ext uri="{FF2B5EF4-FFF2-40B4-BE49-F238E27FC236}">
                <a16:creationId xmlns:a16="http://schemas.microsoft.com/office/drawing/2014/main" id="{CAC29FEC-3B07-B48C-A0AA-49F43DE91CC3}"/>
              </a:ext>
            </a:extLst>
          </p:cNvPr>
          <p:cNvSpPr/>
          <p:nvPr/>
        </p:nvSpPr>
        <p:spPr>
          <a:xfrm rot="5400000">
            <a:off x="9127875" y="4124053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: Rounded Corners 2048">
            <a:extLst>
              <a:ext uri="{FF2B5EF4-FFF2-40B4-BE49-F238E27FC236}">
                <a16:creationId xmlns:a16="http://schemas.microsoft.com/office/drawing/2014/main" id="{B34F5146-BF99-C510-FA80-72499EDBB22F}"/>
              </a:ext>
            </a:extLst>
          </p:cNvPr>
          <p:cNvSpPr/>
          <p:nvPr/>
        </p:nvSpPr>
        <p:spPr>
          <a:xfrm>
            <a:off x="7923454" y="2879199"/>
            <a:ext cx="1200504" cy="199846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Download Google Assistant Logo in SVG Vector or PNG File Format - Logo.wine">
            <a:extLst>
              <a:ext uri="{FF2B5EF4-FFF2-40B4-BE49-F238E27FC236}">
                <a16:creationId xmlns:a16="http://schemas.microsoft.com/office/drawing/2014/main" id="{814E051B-1E04-9BE3-397F-31F1B2736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70" r="18035"/>
          <a:stretch/>
        </p:blipFill>
        <p:spPr bwMode="auto">
          <a:xfrm>
            <a:off x="8027670" y="3713712"/>
            <a:ext cx="1029628" cy="115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Box 2050">
            <a:extLst>
              <a:ext uri="{FF2B5EF4-FFF2-40B4-BE49-F238E27FC236}">
                <a16:creationId xmlns:a16="http://schemas.microsoft.com/office/drawing/2014/main" id="{A7CC246F-6D7D-432B-D97C-5609A545B032}"/>
              </a:ext>
            </a:extLst>
          </p:cNvPr>
          <p:cNvSpPr txBox="1"/>
          <p:nvPr/>
        </p:nvSpPr>
        <p:spPr>
          <a:xfrm>
            <a:off x="7857179" y="3128338"/>
            <a:ext cx="135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2FAFC"/>
                </a:solidFill>
              </a:rPr>
              <a:t>Google </a:t>
            </a:r>
            <a:r>
              <a:rPr lang="mn-MN" sz="2000" dirty="0">
                <a:solidFill>
                  <a:srgbClr val="E2FAFC"/>
                </a:solidFill>
              </a:rPr>
              <a:t>А</a:t>
            </a:r>
            <a:r>
              <a:rPr lang="en-US" sz="2000" dirty="0" err="1">
                <a:solidFill>
                  <a:srgbClr val="E2FAFC"/>
                </a:solidFill>
              </a:rPr>
              <a:t>ssistant</a:t>
            </a:r>
            <a:r>
              <a:rPr lang="en-US" sz="2000" dirty="0">
                <a:solidFill>
                  <a:srgbClr val="E2FAFC"/>
                </a:solidFill>
              </a:rPr>
              <a:t> </a:t>
            </a:r>
          </a:p>
        </p:txBody>
      </p:sp>
      <p:sp>
        <p:nvSpPr>
          <p:cNvPr id="2052" name="Arrow: Down 2051">
            <a:extLst>
              <a:ext uri="{FF2B5EF4-FFF2-40B4-BE49-F238E27FC236}">
                <a16:creationId xmlns:a16="http://schemas.microsoft.com/office/drawing/2014/main" id="{F0A406EA-354F-38C1-9D48-A81D5FF2A2AE}"/>
              </a:ext>
            </a:extLst>
          </p:cNvPr>
          <p:cNvSpPr/>
          <p:nvPr/>
        </p:nvSpPr>
        <p:spPr>
          <a:xfrm rot="17445617">
            <a:off x="7162529" y="2539263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Arrow: Down 2052">
            <a:extLst>
              <a:ext uri="{FF2B5EF4-FFF2-40B4-BE49-F238E27FC236}">
                <a16:creationId xmlns:a16="http://schemas.microsoft.com/office/drawing/2014/main" id="{A765A8AA-328F-9568-D277-5F3F927806B2}"/>
              </a:ext>
            </a:extLst>
          </p:cNvPr>
          <p:cNvSpPr/>
          <p:nvPr/>
        </p:nvSpPr>
        <p:spPr>
          <a:xfrm rot="4310574">
            <a:off x="7159360" y="4737617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: Rounded Corners 2053">
            <a:extLst>
              <a:ext uri="{FF2B5EF4-FFF2-40B4-BE49-F238E27FC236}">
                <a16:creationId xmlns:a16="http://schemas.microsoft.com/office/drawing/2014/main" id="{81AF62E2-3477-8DBF-CA0F-0FFC565B4327}"/>
              </a:ext>
            </a:extLst>
          </p:cNvPr>
          <p:cNvSpPr/>
          <p:nvPr/>
        </p:nvSpPr>
        <p:spPr>
          <a:xfrm>
            <a:off x="2944238" y="4106323"/>
            <a:ext cx="1227023" cy="18573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C06624-34B9-58EB-10F9-F47260DDA7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39960" y="4925438"/>
            <a:ext cx="790302" cy="790302"/>
          </a:xfrm>
          <a:prstGeom prst="rect">
            <a:avLst/>
          </a:prstGeom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6E412E3F-7741-B0F5-BB28-D3CD99059229}"/>
              </a:ext>
            </a:extLst>
          </p:cNvPr>
          <p:cNvSpPr txBox="1"/>
          <p:nvPr/>
        </p:nvSpPr>
        <p:spPr>
          <a:xfrm>
            <a:off x="3014639" y="4256373"/>
            <a:ext cx="112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2FAFC"/>
                </a:solidFill>
              </a:rPr>
              <a:t>Google </a:t>
            </a:r>
            <a:r>
              <a:rPr lang="mn-MN" sz="2000" dirty="0">
                <a:solidFill>
                  <a:srgbClr val="E2FAFC"/>
                </a:solidFill>
              </a:rPr>
              <a:t>Н</a:t>
            </a:r>
            <a:r>
              <a:rPr lang="en-US" sz="2000" dirty="0" err="1">
                <a:solidFill>
                  <a:srgbClr val="E2FAFC"/>
                </a:solidFill>
              </a:rPr>
              <a:t>ome</a:t>
            </a:r>
            <a:r>
              <a:rPr lang="en-US" sz="2000" dirty="0">
                <a:solidFill>
                  <a:srgbClr val="E2FAFC"/>
                </a:solidFill>
              </a:rPr>
              <a:t> </a:t>
            </a:r>
          </a:p>
        </p:txBody>
      </p:sp>
      <p:sp>
        <p:nvSpPr>
          <p:cNvPr id="2056" name="Arrow: Down 2055">
            <a:extLst>
              <a:ext uri="{FF2B5EF4-FFF2-40B4-BE49-F238E27FC236}">
                <a16:creationId xmlns:a16="http://schemas.microsoft.com/office/drawing/2014/main" id="{72A11981-387C-A56D-7C04-7078EC0ECEE6}"/>
              </a:ext>
            </a:extLst>
          </p:cNvPr>
          <p:cNvSpPr/>
          <p:nvPr/>
        </p:nvSpPr>
        <p:spPr>
          <a:xfrm rot="5400000">
            <a:off x="4168602" y="4825558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Arrow: Down 2056">
            <a:extLst>
              <a:ext uri="{FF2B5EF4-FFF2-40B4-BE49-F238E27FC236}">
                <a16:creationId xmlns:a16="http://schemas.microsoft.com/office/drawing/2014/main" id="{8BD1A9EA-3E8A-608E-D36C-477DD2B80991}"/>
              </a:ext>
            </a:extLst>
          </p:cNvPr>
          <p:cNvSpPr/>
          <p:nvPr/>
        </p:nvSpPr>
        <p:spPr>
          <a:xfrm rot="5400000">
            <a:off x="2187477" y="4778444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2059">
            <a:extLst>
              <a:ext uri="{FF2B5EF4-FFF2-40B4-BE49-F238E27FC236}">
                <a16:creationId xmlns:a16="http://schemas.microsoft.com/office/drawing/2014/main" id="{69BB852C-71BF-2740-BE12-DDD6222604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86" y="4305897"/>
            <a:ext cx="952500" cy="952500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40B87B41-78A3-2593-6B4C-C72357EA65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2994" y="4552308"/>
            <a:ext cx="650718" cy="650718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79B3BFA2-3175-F559-CBD2-949821B2D7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0270" y="5158300"/>
            <a:ext cx="952500" cy="952500"/>
          </a:xfrm>
          <a:prstGeom prst="rect">
            <a:avLst/>
          </a:prstGeom>
        </p:spPr>
      </p:pic>
      <p:pic>
        <p:nvPicPr>
          <p:cNvPr id="2068" name="Picture 2067">
            <a:extLst>
              <a:ext uri="{FF2B5EF4-FFF2-40B4-BE49-F238E27FC236}">
                <a16:creationId xmlns:a16="http://schemas.microsoft.com/office/drawing/2014/main" id="{66D8DC0A-0F26-0DF8-F5D7-519E3B48DC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86387" y="7828076"/>
            <a:ext cx="1333296" cy="1333296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F92249C4-2D34-9644-D003-1556B402C11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2073" y="7895534"/>
            <a:ext cx="1080225" cy="1080225"/>
          </a:xfrm>
          <a:prstGeom prst="rect">
            <a:avLst/>
          </a:prstGeom>
        </p:spPr>
      </p:pic>
      <p:sp>
        <p:nvSpPr>
          <p:cNvPr id="2071" name="Arrow: Down 2070">
            <a:extLst>
              <a:ext uri="{FF2B5EF4-FFF2-40B4-BE49-F238E27FC236}">
                <a16:creationId xmlns:a16="http://schemas.microsoft.com/office/drawing/2014/main" id="{16B4AA2C-4995-F85A-EA7E-3E33DD735F60}"/>
              </a:ext>
            </a:extLst>
          </p:cNvPr>
          <p:cNvSpPr/>
          <p:nvPr/>
        </p:nvSpPr>
        <p:spPr>
          <a:xfrm rot="16200000">
            <a:off x="4066654" y="8165691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Arrow: Down 2071">
            <a:extLst>
              <a:ext uri="{FF2B5EF4-FFF2-40B4-BE49-F238E27FC236}">
                <a16:creationId xmlns:a16="http://schemas.microsoft.com/office/drawing/2014/main" id="{AA9561A1-1966-0338-D5C9-CDD02F989455}"/>
              </a:ext>
            </a:extLst>
          </p:cNvPr>
          <p:cNvSpPr/>
          <p:nvPr/>
        </p:nvSpPr>
        <p:spPr>
          <a:xfrm rot="16200000">
            <a:off x="7378725" y="8105034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5122D023-9EE2-4404-B71A-395E5F5C4910}"/>
              </a:ext>
            </a:extLst>
          </p:cNvPr>
          <p:cNvSpPr txBox="1"/>
          <p:nvPr/>
        </p:nvSpPr>
        <p:spPr>
          <a:xfrm>
            <a:off x="5145643" y="9101645"/>
            <a:ext cx="196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analyzation</a:t>
            </a: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DD2A85A7-A7E2-A222-A713-05F965F12184}"/>
              </a:ext>
            </a:extLst>
          </p:cNvPr>
          <p:cNvSpPr txBox="1"/>
          <p:nvPr/>
        </p:nvSpPr>
        <p:spPr>
          <a:xfrm>
            <a:off x="1874894" y="9316681"/>
            <a:ext cx="19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base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79062F-63E2-13CA-7E8D-B76C1C6DA171}"/>
              </a:ext>
            </a:extLst>
          </p:cNvPr>
          <p:cNvGrpSpPr/>
          <p:nvPr/>
        </p:nvGrpSpPr>
        <p:grpSpPr>
          <a:xfrm>
            <a:off x="8999600" y="8091897"/>
            <a:ext cx="634580" cy="634580"/>
            <a:chOff x="3082124" y="3404541"/>
            <a:chExt cx="1260022" cy="126002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C948357-741F-D7BF-C31E-FF5F2D3C433A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DABB64B-16D4-6DA2-C39C-C63C99391610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70" name="Picture 2069">
            <a:extLst>
              <a:ext uri="{FF2B5EF4-FFF2-40B4-BE49-F238E27FC236}">
                <a16:creationId xmlns:a16="http://schemas.microsoft.com/office/drawing/2014/main" id="{42BE7CD8-A4AE-C3D7-0460-C5B2CB5A75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32564" y="7716011"/>
            <a:ext cx="1333296" cy="1333296"/>
          </a:xfrm>
          <a:prstGeom prst="rect">
            <a:avLst/>
          </a:prstGeom>
        </p:spPr>
      </p:pic>
      <p:sp>
        <p:nvSpPr>
          <p:cNvPr id="2073" name="TextBox 2072">
            <a:extLst>
              <a:ext uri="{FF2B5EF4-FFF2-40B4-BE49-F238E27FC236}">
                <a16:creationId xmlns:a16="http://schemas.microsoft.com/office/drawing/2014/main" id="{96D04D8A-40A5-557E-D056-AAEC57D7FA2D}"/>
              </a:ext>
            </a:extLst>
          </p:cNvPr>
          <p:cNvSpPr txBox="1"/>
          <p:nvPr/>
        </p:nvSpPr>
        <p:spPr>
          <a:xfrm>
            <a:off x="8416392" y="9132016"/>
            <a:ext cx="196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Better building</a:t>
            </a:r>
          </a:p>
        </p:txBody>
      </p:sp>
    </p:spTree>
    <p:extLst>
      <p:ext uri="{BB962C8B-B14F-4D97-AF65-F5344CB8AC3E}">
        <p14:creationId xmlns:p14="http://schemas.microsoft.com/office/powerpoint/2010/main" val="223709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EBF4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rise of the smart city: how AI and IoT are revolutionising city life">
            <a:extLst>
              <a:ext uri="{FF2B5EF4-FFF2-40B4-BE49-F238E27FC236}">
                <a16:creationId xmlns:a16="http://schemas.microsoft.com/office/drawing/2014/main" id="{4F516374-D9D1-D1F4-766F-7BC5075D0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" r="-1"/>
          <a:stretch/>
        </p:blipFill>
        <p:spPr bwMode="auto">
          <a:xfrm>
            <a:off x="-1" y="3358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035AA-5EE2-36F9-83FE-5C8FA9E48C6C}"/>
              </a:ext>
            </a:extLst>
          </p:cNvPr>
          <p:cNvSpPr/>
          <p:nvPr/>
        </p:nvSpPr>
        <p:spPr>
          <a:xfrm>
            <a:off x="472441" y="381000"/>
            <a:ext cx="11262360" cy="6046925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708D7-25A7-198B-3181-06D4E279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205" y="3722237"/>
            <a:ext cx="1333296" cy="1333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3ACEB-401F-20F2-C4DA-0A45267ED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1" y="3267097"/>
            <a:ext cx="1080225" cy="108022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0BE0E0C-0988-350D-F57B-766E41EA7307}"/>
              </a:ext>
            </a:extLst>
          </p:cNvPr>
          <p:cNvSpPr/>
          <p:nvPr/>
        </p:nvSpPr>
        <p:spPr>
          <a:xfrm rot="15459368">
            <a:off x="4231526" y="3992709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C75957A-4950-7FD8-003C-3DBE87A2D9C1}"/>
              </a:ext>
            </a:extLst>
          </p:cNvPr>
          <p:cNvSpPr/>
          <p:nvPr/>
        </p:nvSpPr>
        <p:spPr>
          <a:xfrm rot="13980354">
            <a:off x="6889689" y="3309524"/>
            <a:ext cx="747412" cy="65806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677E0-D199-88B6-1C63-8DC375D8EDA6}"/>
              </a:ext>
            </a:extLst>
          </p:cNvPr>
          <p:cNvSpPr txBox="1"/>
          <p:nvPr/>
        </p:nvSpPr>
        <p:spPr>
          <a:xfrm>
            <a:off x="5074671" y="4473208"/>
            <a:ext cx="19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</a:t>
            </a:r>
            <a:r>
              <a:rPr lang="mn-MN" sz="2400" b="1" dirty="0">
                <a:solidFill>
                  <a:schemeClr val="bg1"/>
                </a:solidFill>
              </a:rPr>
              <a:t>анализ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94B7B-2530-43D8-F787-9EE6D82AABEB}"/>
              </a:ext>
            </a:extLst>
          </p:cNvPr>
          <p:cNvSpPr txBox="1"/>
          <p:nvPr/>
        </p:nvSpPr>
        <p:spPr>
          <a:xfrm>
            <a:off x="1982712" y="5210842"/>
            <a:ext cx="19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070178A-6FFB-622E-20C0-53A023771B00}"/>
              </a:ext>
            </a:extLst>
          </p:cNvPr>
          <p:cNvSpPr/>
          <p:nvPr/>
        </p:nvSpPr>
        <p:spPr>
          <a:xfrm rot="16200000">
            <a:off x="1998799" y="-4342137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457AF-B56F-89CF-9E95-06AB257791F3}"/>
              </a:ext>
            </a:extLst>
          </p:cNvPr>
          <p:cNvSpPr txBox="1"/>
          <p:nvPr/>
        </p:nvSpPr>
        <p:spPr>
          <a:xfrm>
            <a:off x="783222" y="-6069052"/>
            <a:ext cx="5205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schemeClr val="bg1"/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94EB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F39B51-E49D-28B5-0907-C0ABFBE1FAE0}"/>
              </a:ext>
            </a:extLst>
          </p:cNvPr>
          <p:cNvCxnSpPr>
            <a:cxnSpLocks/>
          </p:cNvCxnSpPr>
          <p:nvPr/>
        </p:nvCxnSpPr>
        <p:spPr>
          <a:xfrm>
            <a:off x="783222" y="-5422721"/>
            <a:ext cx="531277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obile phone">
                <a:extLst>
                  <a:ext uri="{FF2B5EF4-FFF2-40B4-BE49-F238E27FC236}">
                    <a16:creationId xmlns:a16="http://schemas.microsoft.com/office/drawing/2014/main" id="{E371F6BC-43DF-D554-1A24-C74C0C41B4D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5457502"/>
                  </p:ext>
                </p:extLst>
              </p:nvPr>
            </p:nvGraphicFramePr>
            <p:xfrm>
              <a:off x="9874401" y="-5193637"/>
              <a:ext cx="1942276" cy="411225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42276" cy="411225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64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obile phone">
                <a:extLst>
                  <a:ext uri="{FF2B5EF4-FFF2-40B4-BE49-F238E27FC236}">
                    <a16:creationId xmlns:a16="http://schemas.microsoft.com/office/drawing/2014/main" id="{E371F6BC-43DF-D554-1A24-C74C0C41B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4401" y="-5193637"/>
                <a:ext cx="1942276" cy="4112254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1C3F340-1A34-0C0F-2DB3-E9511035A4D1}"/>
              </a:ext>
            </a:extLst>
          </p:cNvPr>
          <p:cNvGrpSpPr/>
          <p:nvPr/>
        </p:nvGrpSpPr>
        <p:grpSpPr>
          <a:xfrm>
            <a:off x="2777014" y="-4800323"/>
            <a:ext cx="1368099" cy="1306177"/>
            <a:chOff x="3721858" y="2591523"/>
            <a:chExt cx="1810142" cy="17351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A907580-ED83-CE4B-2119-E5B6AC09C39E}"/>
                </a:ext>
              </a:extLst>
            </p:cNvPr>
            <p:cNvSpPr/>
            <p:nvPr/>
          </p:nvSpPr>
          <p:spPr>
            <a:xfrm>
              <a:off x="3721858" y="2591523"/>
              <a:ext cx="1810142" cy="1735138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5" descr="LoRaWan - EasyEdge">
              <a:extLst>
                <a:ext uri="{FF2B5EF4-FFF2-40B4-BE49-F238E27FC236}">
                  <a16:creationId xmlns:a16="http://schemas.microsoft.com/office/drawing/2014/main" id="{9164A132-FCF3-55DB-5757-04F6E1315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698" y="3096780"/>
              <a:ext cx="1440565" cy="63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9481A7-CFCC-A5BE-A99D-F41B36553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53" b="91667" l="9868" r="89803">
                          <a14:foregroundMark x1="43969" y1="8662" x2="57456" y2="8772"/>
                          <a14:foregroundMark x1="41447" y1="91667" x2="56689" y2="89474"/>
                        </a14:backgroundRemoval>
                      </a14:imgEffect>
                    </a14:imgLayer>
                  </a14:imgProps>
                </a:ext>
              </a:extLst>
            </a:blip>
            <a:srcRect l="33525" t="2421" r="33305" b="4415"/>
            <a:stretch/>
          </p:blipFill>
          <p:spPr>
            <a:xfrm rot="16200000">
              <a:off x="4395009" y="3090759"/>
              <a:ext cx="512903" cy="14405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59C5EE-0320-862F-7AD5-954CEC9D6B2F}"/>
                </a:ext>
              </a:extLst>
            </p:cNvPr>
            <p:cNvSpPr txBox="1"/>
            <p:nvPr/>
          </p:nvSpPr>
          <p:spPr>
            <a:xfrm>
              <a:off x="3930282" y="2681147"/>
              <a:ext cx="1353311" cy="449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2FAFC"/>
                  </a:solidFill>
                </a:rPr>
                <a:t>Gateway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D505B50-F029-1A70-8EF2-1A2463C6F4B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938" y1="23032" x2="76563" y2="32653"/>
                        <a14:foregroundMark x1="62109" y1="21283" x2="69141" y2="27114"/>
                        <a14:backgroundMark x1="19922" y1="37318" x2="40625" y2="51312"/>
                      </a14:backgroundRemoval>
                    </a14:imgEffect>
                  </a14:imgLayer>
                </a14:imgProps>
              </a:ext>
            </a:extLst>
          </a:blip>
          <a:srcRect l="11037" t="9655" r="9974" b="41812"/>
          <a:stretch/>
        </p:blipFill>
        <p:spPr>
          <a:xfrm>
            <a:off x="546155" y="-4731532"/>
            <a:ext cx="1510551" cy="1243534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093C5B9A-07FD-F00D-9C06-2FF25F0AF647}"/>
              </a:ext>
            </a:extLst>
          </p:cNvPr>
          <p:cNvSpPr/>
          <p:nvPr/>
        </p:nvSpPr>
        <p:spPr>
          <a:xfrm rot="16200000">
            <a:off x="4185462" y="-4366294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AC0F8C-BE95-67EA-FBDF-FA83B2E8B29A}"/>
              </a:ext>
            </a:extLst>
          </p:cNvPr>
          <p:cNvSpPr/>
          <p:nvPr/>
        </p:nvSpPr>
        <p:spPr>
          <a:xfrm rot="16200000">
            <a:off x="9199713" y="-3787776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BC6C91-C559-B07E-97DA-CD988AAA2E5D}"/>
              </a:ext>
            </a:extLst>
          </p:cNvPr>
          <p:cNvSpPr/>
          <p:nvPr/>
        </p:nvSpPr>
        <p:spPr>
          <a:xfrm>
            <a:off x="4934265" y="-4949594"/>
            <a:ext cx="2058772" cy="411224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517210-838A-9729-1C4F-9E472A304CEC}"/>
              </a:ext>
            </a:extLst>
          </p:cNvPr>
          <p:cNvSpPr/>
          <p:nvPr/>
        </p:nvSpPr>
        <p:spPr>
          <a:xfrm>
            <a:off x="5070724" y="-4686912"/>
            <a:ext cx="1745699" cy="9392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424D5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rgbClr val="E2FAFC"/>
                </a:solidFill>
              </a:rPr>
              <a:t>Information</a:t>
            </a:r>
            <a:endParaRPr lang="en-US" sz="2400" dirty="0">
              <a:solidFill>
                <a:srgbClr val="E2FAFC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rgbClr val="E2FAFC"/>
                </a:solidFill>
              </a:rPr>
              <a:t>Alerts</a:t>
            </a:r>
            <a:endParaRPr lang="en-US" sz="2400" dirty="0">
              <a:solidFill>
                <a:srgbClr val="E2FAFC"/>
              </a:solidFill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0EC7D-1D5A-E8B7-8A33-4480CE507A4C}"/>
              </a:ext>
            </a:extLst>
          </p:cNvPr>
          <p:cNvSpPr/>
          <p:nvPr/>
        </p:nvSpPr>
        <p:spPr>
          <a:xfrm>
            <a:off x="5064956" y="-2078540"/>
            <a:ext cx="1816659" cy="819808"/>
          </a:xfrm>
          <a:prstGeom prst="rect">
            <a:avLst/>
          </a:prstGeom>
          <a:noFill/>
          <a:ln w="19050">
            <a:solidFill>
              <a:srgbClr val="94EBF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rgbClr val="E2FAFC"/>
                </a:solidFill>
              </a:rPr>
              <a:t>Regulation</a:t>
            </a:r>
            <a:endParaRPr lang="en-US" sz="2400" dirty="0">
              <a:solidFill>
                <a:srgbClr val="E2FAFC"/>
              </a:solidFill>
              <a:cs typeface="Calibri"/>
            </a:endParaRPr>
          </a:p>
        </p:txBody>
      </p:sp>
      <p:pic>
        <p:nvPicPr>
          <p:cNvPr id="31" name="Picture 6" descr="Google Cloud Logo, symbol, meaning, history, PNG, brand">
            <a:extLst>
              <a:ext uri="{FF2B5EF4-FFF2-40B4-BE49-F238E27FC236}">
                <a16:creationId xmlns:a16="http://schemas.microsoft.com/office/drawing/2014/main" id="{8E4DE7BA-1378-6B0E-F773-20A7FB3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88" y="-3524483"/>
            <a:ext cx="2058772" cy="103005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F8E6C70-C8A9-0A7A-267B-1FDA93F1FB3D}"/>
              </a:ext>
            </a:extLst>
          </p:cNvPr>
          <p:cNvSpPr/>
          <p:nvPr/>
        </p:nvSpPr>
        <p:spPr>
          <a:xfrm>
            <a:off x="10021466" y="-4691148"/>
            <a:ext cx="1622090" cy="322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84543E-C6D3-9840-32FB-24EB994A8BFE}"/>
              </a:ext>
            </a:extLst>
          </p:cNvPr>
          <p:cNvSpPr/>
          <p:nvPr/>
        </p:nvSpPr>
        <p:spPr>
          <a:xfrm>
            <a:off x="10021425" y="-4337692"/>
            <a:ext cx="1628179" cy="2888446"/>
          </a:xfrm>
          <a:prstGeom prst="rect">
            <a:avLst/>
          </a:prstGeom>
          <a:solidFill>
            <a:srgbClr val="94EB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0C181A-E13B-7A7C-EE20-4AE8118468A9}"/>
              </a:ext>
            </a:extLst>
          </p:cNvPr>
          <p:cNvSpPr/>
          <p:nvPr/>
        </p:nvSpPr>
        <p:spPr>
          <a:xfrm>
            <a:off x="11502392" y="-4542575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943D4F-6B1D-2CFA-80C2-9600F79C153E}"/>
              </a:ext>
            </a:extLst>
          </p:cNvPr>
          <p:cNvSpPr/>
          <p:nvPr/>
        </p:nvSpPr>
        <p:spPr>
          <a:xfrm>
            <a:off x="11396016" y="-4542575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BE2FC5-147B-4137-CEB3-7CEEB9CD56CB}"/>
              </a:ext>
            </a:extLst>
          </p:cNvPr>
          <p:cNvSpPr/>
          <p:nvPr/>
        </p:nvSpPr>
        <p:spPr>
          <a:xfrm>
            <a:off x="11289640" y="-4542575"/>
            <a:ext cx="64008" cy="64008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575BE1-88E0-4652-8F88-09EE644F0743}"/>
              </a:ext>
            </a:extLst>
          </p:cNvPr>
          <p:cNvSpPr/>
          <p:nvPr/>
        </p:nvSpPr>
        <p:spPr>
          <a:xfrm>
            <a:off x="10119421" y="-4443635"/>
            <a:ext cx="365760" cy="365760"/>
          </a:xfrm>
          <a:prstGeom prst="ellipse">
            <a:avLst/>
          </a:prstGeom>
          <a:solidFill>
            <a:srgbClr val="219EBC"/>
          </a:solidFill>
          <a:ln>
            <a:noFill/>
          </a:ln>
          <a:effectLst>
            <a:outerShdw blurRad="635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User">
            <a:extLst>
              <a:ext uri="{FF2B5EF4-FFF2-40B4-BE49-F238E27FC236}">
                <a16:creationId xmlns:a16="http://schemas.microsoft.com/office/drawing/2014/main" id="{0DB9E202-610D-B1B5-26EF-D57F8FBDA1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19421" y="-4440310"/>
            <a:ext cx="365760" cy="36576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70E0520-EC4E-EED7-86E1-9ECC867E53B6}"/>
              </a:ext>
            </a:extLst>
          </p:cNvPr>
          <p:cNvSpPr/>
          <p:nvPr/>
        </p:nvSpPr>
        <p:spPr>
          <a:xfrm>
            <a:off x="10566634" y="-4590185"/>
            <a:ext cx="596071" cy="149403"/>
          </a:xfrm>
          <a:prstGeom prst="roundRect">
            <a:avLst>
              <a:gd name="adj" fmla="val 50000"/>
            </a:avLst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6CAF9F3-6740-CECE-FEA4-91F56A144E9B}"/>
              </a:ext>
            </a:extLst>
          </p:cNvPr>
          <p:cNvSpPr/>
          <p:nvPr/>
        </p:nvSpPr>
        <p:spPr>
          <a:xfrm>
            <a:off x="10134661" y="-3953629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8D2FF6-9C87-18E2-53B9-6A5DFE801499}"/>
              </a:ext>
            </a:extLst>
          </p:cNvPr>
          <p:cNvSpPr/>
          <p:nvPr/>
        </p:nvSpPr>
        <p:spPr>
          <a:xfrm>
            <a:off x="10676710" y="-3952601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5DA8A4B-2DC1-05FE-9C63-3C75ECFB898C}"/>
              </a:ext>
            </a:extLst>
          </p:cNvPr>
          <p:cNvSpPr/>
          <p:nvPr/>
        </p:nvSpPr>
        <p:spPr>
          <a:xfrm>
            <a:off x="11218759" y="-3953629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FDB7A1C-A720-83A0-7E59-30252F566CE6}"/>
              </a:ext>
            </a:extLst>
          </p:cNvPr>
          <p:cNvSpPr/>
          <p:nvPr/>
        </p:nvSpPr>
        <p:spPr>
          <a:xfrm>
            <a:off x="10134661" y="-3302171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B1ACC43-010A-A3A9-F5D4-782202518DCA}"/>
              </a:ext>
            </a:extLst>
          </p:cNvPr>
          <p:cNvSpPr/>
          <p:nvPr/>
        </p:nvSpPr>
        <p:spPr>
          <a:xfrm>
            <a:off x="10676710" y="-3301143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9136C0-C133-B481-A333-5767752BF5A6}"/>
              </a:ext>
            </a:extLst>
          </p:cNvPr>
          <p:cNvSpPr/>
          <p:nvPr/>
        </p:nvSpPr>
        <p:spPr>
          <a:xfrm>
            <a:off x="11218759" y="-3302171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96050F3-1B83-AD1B-624D-A19DC7C682BA}"/>
              </a:ext>
            </a:extLst>
          </p:cNvPr>
          <p:cNvSpPr/>
          <p:nvPr/>
        </p:nvSpPr>
        <p:spPr>
          <a:xfrm>
            <a:off x="10134145" y="-2059752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6857887-F9F4-D496-D70A-9A496CE56480}"/>
              </a:ext>
            </a:extLst>
          </p:cNvPr>
          <p:cNvSpPr/>
          <p:nvPr/>
        </p:nvSpPr>
        <p:spPr>
          <a:xfrm>
            <a:off x="10134145" y="-1872966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E31A9BA-5391-C7A2-BAA8-520133F57CCE}"/>
              </a:ext>
            </a:extLst>
          </p:cNvPr>
          <p:cNvSpPr/>
          <p:nvPr/>
        </p:nvSpPr>
        <p:spPr>
          <a:xfrm>
            <a:off x="10134145" y="-1686180"/>
            <a:ext cx="1450374" cy="115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agnifying glass">
            <a:extLst>
              <a:ext uri="{FF2B5EF4-FFF2-40B4-BE49-F238E27FC236}">
                <a16:creationId xmlns:a16="http://schemas.microsoft.com/office/drawing/2014/main" id="{4780CE51-F498-2E7A-C45D-95842D9400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99480" y="-4556804"/>
            <a:ext cx="91440" cy="9144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4F64107-460C-6C90-1F8F-719525F8DC30}"/>
              </a:ext>
            </a:extLst>
          </p:cNvPr>
          <p:cNvSpPr txBox="1"/>
          <p:nvPr/>
        </p:nvSpPr>
        <p:spPr>
          <a:xfrm>
            <a:off x="10625904" y="-4604098"/>
            <a:ext cx="4235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Search…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E4CF2A7-002F-3973-0C6D-15D864A0BFCE}"/>
              </a:ext>
            </a:extLst>
          </p:cNvPr>
          <p:cNvSpPr/>
          <p:nvPr/>
        </p:nvSpPr>
        <p:spPr>
          <a:xfrm>
            <a:off x="10134661" y="-2645652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BA72E66-B5CF-D4A6-760D-597D11488163}"/>
              </a:ext>
            </a:extLst>
          </p:cNvPr>
          <p:cNvSpPr/>
          <p:nvPr/>
        </p:nvSpPr>
        <p:spPr>
          <a:xfrm>
            <a:off x="10676710" y="-2644624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A6DC7B0-4D7B-F451-B141-AB9600D76C63}"/>
              </a:ext>
            </a:extLst>
          </p:cNvPr>
          <p:cNvSpPr/>
          <p:nvPr/>
        </p:nvSpPr>
        <p:spPr>
          <a:xfrm>
            <a:off x="11218759" y="-2645652"/>
            <a:ext cx="365760" cy="457200"/>
          </a:xfrm>
          <a:prstGeom prst="roundRect">
            <a:avLst>
              <a:gd name="adj" fmla="val 224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3B675171-90C5-7B01-C456-D69F4697F8B2}"/>
              </a:ext>
            </a:extLst>
          </p:cNvPr>
          <p:cNvSpPr/>
          <p:nvPr/>
        </p:nvSpPr>
        <p:spPr>
          <a:xfrm rot="5400000">
            <a:off x="9127875" y="-2708774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9C89A2D-9F5E-B18D-51BB-C14C51DF6053}"/>
              </a:ext>
            </a:extLst>
          </p:cNvPr>
          <p:cNvSpPr/>
          <p:nvPr/>
        </p:nvSpPr>
        <p:spPr>
          <a:xfrm>
            <a:off x="7923454" y="-3953628"/>
            <a:ext cx="1200504" cy="199846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4" descr="Download Google Assistant Logo in SVG Vector or PNG File Format - Logo.wine">
            <a:extLst>
              <a:ext uri="{FF2B5EF4-FFF2-40B4-BE49-F238E27FC236}">
                <a16:creationId xmlns:a16="http://schemas.microsoft.com/office/drawing/2014/main" id="{9E7D06E4-8DD5-BF68-00F7-6D5234186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alphaModFix amt="5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70" r="18035"/>
          <a:stretch/>
        </p:blipFill>
        <p:spPr bwMode="auto">
          <a:xfrm>
            <a:off x="8027670" y="-3119115"/>
            <a:ext cx="1029628" cy="115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732BD94-86A0-7133-07FE-69AEFB2B09EA}"/>
              </a:ext>
            </a:extLst>
          </p:cNvPr>
          <p:cNvSpPr txBox="1"/>
          <p:nvPr/>
        </p:nvSpPr>
        <p:spPr>
          <a:xfrm>
            <a:off x="7857179" y="-3704489"/>
            <a:ext cx="1353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2FAFC"/>
                </a:solidFill>
              </a:rPr>
              <a:t>Google assistant 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8739261-E75A-8D9F-3C9E-2CABBBDDFCAC}"/>
              </a:ext>
            </a:extLst>
          </p:cNvPr>
          <p:cNvSpPr/>
          <p:nvPr/>
        </p:nvSpPr>
        <p:spPr>
          <a:xfrm rot="17445617">
            <a:off x="7162529" y="-4293564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1D61E446-7343-67A9-B2F8-4B8CE7ECF5C0}"/>
              </a:ext>
            </a:extLst>
          </p:cNvPr>
          <p:cNvSpPr/>
          <p:nvPr/>
        </p:nvSpPr>
        <p:spPr>
          <a:xfrm rot="4310574">
            <a:off x="7159360" y="-2095210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4FF45D7-1041-54CF-9067-7D465F136999}"/>
              </a:ext>
            </a:extLst>
          </p:cNvPr>
          <p:cNvSpPr/>
          <p:nvPr/>
        </p:nvSpPr>
        <p:spPr>
          <a:xfrm>
            <a:off x="2944238" y="-2726504"/>
            <a:ext cx="1227023" cy="18573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1E3E0C5-D647-B25A-C3B8-86E991FB2F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9960" y="-1907389"/>
            <a:ext cx="790302" cy="7903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6F5EDB8-36EB-12C4-5C1B-EF044FF6D020}"/>
              </a:ext>
            </a:extLst>
          </p:cNvPr>
          <p:cNvSpPr txBox="1"/>
          <p:nvPr/>
        </p:nvSpPr>
        <p:spPr>
          <a:xfrm>
            <a:off x="3014639" y="-2576454"/>
            <a:ext cx="112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2FAFC"/>
                </a:solidFill>
              </a:rPr>
              <a:t>Google home </a:t>
            </a:r>
          </a:p>
        </p:txBody>
      </p:sp>
      <p:sp>
        <p:nvSpPr>
          <p:cNvPr id="7168" name="Arrow: Down 7167">
            <a:extLst>
              <a:ext uri="{FF2B5EF4-FFF2-40B4-BE49-F238E27FC236}">
                <a16:creationId xmlns:a16="http://schemas.microsoft.com/office/drawing/2014/main" id="{3F82DE36-B7CB-3378-6B22-6D4CB902D8C4}"/>
              </a:ext>
            </a:extLst>
          </p:cNvPr>
          <p:cNvSpPr/>
          <p:nvPr/>
        </p:nvSpPr>
        <p:spPr>
          <a:xfrm rot="5400000">
            <a:off x="4168602" y="-2007269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9" name="Arrow: Down 7168">
            <a:extLst>
              <a:ext uri="{FF2B5EF4-FFF2-40B4-BE49-F238E27FC236}">
                <a16:creationId xmlns:a16="http://schemas.microsoft.com/office/drawing/2014/main" id="{2254ADEC-9206-6C36-A006-915931084B87}"/>
              </a:ext>
            </a:extLst>
          </p:cNvPr>
          <p:cNvSpPr/>
          <p:nvPr/>
        </p:nvSpPr>
        <p:spPr>
          <a:xfrm rot="5400000">
            <a:off x="2187477" y="-2054383"/>
            <a:ext cx="747412" cy="5130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7170">
            <a:extLst>
              <a:ext uri="{FF2B5EF4-FFF2-40B4-BE49-F238E27FC236}">
                <a16:creationId xmlns:a16="http://schemas.microsoft.com/office/drawing/2014/main" id="{4A18E6BB-8360-988B-9CB6-A4EDF7DCA50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86" y="-2526930"/>
            <a:ext cx="952500" cy="952500"/>
          </a:xfrm>
          <a:prstGeom prst="rect">
            <a:avLst/>
          </a:prstGeom>
        </p:spPr>
      </p:pic>
      <p:pic>
        <p:nvPicPr>
          <p:cNvPr id="7172" name="Picture 7171">
            <a:extLst>
              <a:ext uri="{FF2B5EF4-FFF2-40B4-BE49-F238E27FC236}">
                <a16:creationId xmlns:a16="http://schemas.microsoft.com/office/drawing/2014/main" id="{E624E2DA-DE14-E257-8337-325773615B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2994" y="-2280519"/>
            <a:ext cx="650718" cy="650718"/>
          </a:xfrm>
          <a:prstGeom prst="rect">
            <a:avLst/>
          </a:prstGeom>
        </p:spPr>
      </p:pic>
      <p:pic>
        <p:nvPicPr>
          <p:cNvPr id="7173" name="Picture 7172">
            <a:extLst>
              <a:ext uri="{FF2B5EF4-FFF2-40B4-BE49-F238E27FC236}">
                <a16:creationId xmlns:a16="http://schemas.microsoft.com/office/drawing/2014/main" id="{E9520EAA-2BFF-16D9-5195-1501CC26CE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0270" y="-1674527"/>
            <a:ext cx="952500" cy="952500"/>
          </a:xfrm>
          <a:prstGeom prst="rect">
            <a:avLst/>
          </a:prstGeom>
        </p:spPr>
      </p:pic>
      <p:pic>
        <p:nvPicPr>
          <p:cNvPr id="7174" name="Picture 2" descr="Free vector factory workers and robotic arm removing packages from conveyor line. engineer using computer and operating process. vector illustration for business, production, machine technology concepts">
            <a:extLst>
              <a:ext uri="{FF2B5EF4-FFF2-40B4-BE49-F238E27FC236}">
                <a16:creationId xmlns:a16="http://schemas.microsoft.com/office/drawing/2014/main" id="{D05A5EBA-5317-5953-78BE-B7BC932A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719" b="89770" l="7668" r="91374">
                        <a14:foregroundMark x1="11502" y1="52941" x2="14217" y2="76982"/>
                        <a14:foregroundMark x1="14217" y1="76982" x2="26837" y2="81074"/>
                        <a14:foregroundMark x1="8786" y1="72890" x2="7987" y2="61893"/>
                        <a14:foregroundMark x1="10703" y1="82097" x2="7668" y2="77749"/>
                        <a14:foregroundMark x1="89936" y1="59847" x2="88019" y2="76215"/>
                        <a14:foregroundMark x1="88019" y1="76215" x2="78914" y2="79795"/>
                        <a14:foregroundMark x1="92971" y1="66496" x2="91374" y2="81841"/>
                        <a14:foregroundMark x1="91374" y1="81841" x2="91374" y2="81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303" y="2296974"/>
            <a:ext cx="3453603" cy="21571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4" descr="Dragino LAQ4 LoRaWAN Air Quality Sensor Best offer 2021 USA">
            <a:extLst>
              <a:ext uri="{FF2B5EF4-FFF2-40B4-BE49-F238E27FC236}">
                <a16:creationId xmlns:a16="http://schemas.microsoft.com/office/drawing/2014/main" id="{9FB7366F-0FBE-3B75-1290-BA9A68148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333" l="10000" r="90000">
                        <a14:foregroundMark x1="30667" y1="10000" x2="55000" y2="11000"/>
                        <a14:foregroundMark x1="55000" y1="11000" x2="69333" y2="11000"/>
                        <a14:foregroundMark x1="29667" y1="88667" x2="49667" y2="89667"/>
                        <a14:foregroundMark x1="49667" y1="89667" x2="71667" y2="88000"/>
                        <a14:foregroundMark x1="31667" y1="89667" x2="48667" y2="90000"/>
                        <a14:foregroundMark x1="48667" y1="90000" x2="67667" y2="89000"/>
                        <a14:foregroundMark x1="67667" y1="89000" x2="68333" y2="89000"/>
                        <a14:foregroundMark x1="29000" y1="89667" x2="51667" y2="90333"/>
                        <a14:foregroundMark x1="51667" y1="90333" x2="67333" y2="90000"/>
                        <a14:foregroundMark x1="30000" y1="89667" x2="42000" y2="90000"/>
                        <a14:foregroundMark x1="27333" y1="90333" x2="36000" y2="90333"/>
                        <a14:foregroundMark x1="27667" y1="90000" x2="49333" y2="90333"/>
                        <a14:foregroundMark x1="49333" y1="90333" x2="70000" y2="89000"/>
                        <a14:foregroundMark x1="70000" y1="89000" x2="72333" y2="8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16943"/>
          <a:stretch/>
        </p:blipFill>
        <p:spPr bwMode="auto">
          <a:xfrm>
            <a:off x="15580986" y="2443030"/>
            <a:ext cx="888857" cy="13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6" descr="The complete guide to iPhone screen resolutions and sizes (Updated for  2023) - AppMySite">
            <a:extLst>
              <a:ext uri="{FF2B5EF4-FFF2-40B4-BE49-F238E27FC236}">
                <a16:creationId xmlns:a16="http://schemas.microsoft.com/office/drawing/2014/main" id="{3ECA95B5-31C4-DF8D-2179-C48AEF298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1207" b="90690" l="49512" r="71387">
                        <a14:foregroundMark x1="51172" y1="12069" x2="62891" y2="12931"/>
                        <a14:foregroundMark x1="62891" y1="12931" x2="67676" y2="12759"/>
                        <a14:foregroundMark x1="52832" y1="10172" x2="58105" y2="10172"/>
                        <a14:foregroundMark x1="58105" y1="10172" x2="63965" y2="9828"/>
                        <a14:foregroundMark x1="63965" y1="9828" x2="70313" y2="11379"/>
                        <a14:foregroundMark x1="70313" y1="11379" x2="70996" y2="12759"/>
                        <a14:foregroundMark x1="68457" y1="26379" x2="65918" y2="66724"/>
                        <a14:foregroundMark x1="65918" y1="66724" x2="60742" y2="80862"/>
                        <a14:foregroundMark x1="60742" y1="80862" x2="55371" y2="80862"/>
                        <a14:foregroundMark x1="55371" y1="80862" x2="55078" y2="80000"/>
                        <a14:foregroundMark x1="56836" y1="52241" x2="66406" y2="47759"/>
                        <a14:foregroundMark x1="50879" y1="11552" x2="49707" y2="26552"/>
                        <a14:foregroundMark x1="49609" y1="29138" x2="50195" y2="68448"/>
                        <a14:foregroundMark x1="57031" y1="46724" x2="60059" y2="57241"/>
                        <a14:foregroundMark x1="51563" y1="88276" x2="62891" y2="88276"/>
                        <a14:foregroundMark x1="56250" y1="91034" x2="64258" y2="90862"/>
                        <a14:foregroundMark x1="64258" y1="90862" x2="65820" y2="90862"/>
                        <a14:foregroundMark x1="68164" y1="90690" x2="71387" y2="8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41" t="6068" r="26230" b="6068"/>
          <a:stretch/>
        </p:blipFill>
        <p:spPr bwMode="auto">
          <a:xfrm>
            <a:off x="14585813" y="2309355"/>
            <a:ext cx="846215" cy="15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BBAD852A-63BE-853A-52AD-EFAAFD8EBD2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009311" y="2705909"/>
            <a:ext cx="1242127" cy="1242127"/>
          </a:xfrm>
          <a:prstGeom prst="rect">
            <a:avLst/>
          </a:prstGeom>
        </p:spPr>
      </p:pic>
      <p:sp>
        <p:nvSpPr>
          <p:cNvPr id="7178" name="TextBox 7177">
            <a:extLst>
              <a:ext uri="{FF2B5EF4-FFF2-40B4-BE49-F238E27FC236}">
                <a16:creationId xmlns:a16="http://schemas.microsoft.com/office/drawing/2014/main" id="{729745BC-CF70-FE0D-E385-FED9072D297D}"/>
              </a:ext>
            </a:extLst>
          </p:cNvPr>
          <p:cNvSpPr txBox="1"/>
          <p:nvPr/>
        </p:nvSpPr>
        <p:spPr>
          <a:xfrm>
            <a:off x="13959473" y="4344994"/>
            <a:ext cx="29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Small &amp; lightweight</a:t>
            </a:r>
          </a:p>
        </p:txBody>
      </p:sp>
      <p:sp>
        <p:nvSpPr>
          <p:cNvPr id="7179" name="TextBox 7178">
            <a:extLst>
              <a:ext uri="{FF2B5EF4-FFF2-40B4-BE49-F238E27FC236}">
                <a16:creationId xmlns:a16="http://schemas.microsoft.com/office/drawing/2014/main" id="{BC4BCB1B-95FC-CA6A-A807-37D26491F409}"/>
              </a:ext>
            </a:extLst>
          </p:cNvPr>
          <p:cNvSpPr txBox="1"/>
          <p:nvPr/>
        </p:nvSpPr>
        <p:spPr>
          <a:xfrm>
            <a:off x="17502554" y="4344994"/>
            <a:ext cx="29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Mass production</a:t>
            </a:r>
          </a:p>
        </p:txBody>
      </p:sp>
      <p:sp>
        <p:nvSpPr>
          <p:cNvPr id="7180" name="TextBox 7179">
            <a:extLst>
              <a:ext uri="{FF2B5EF4-FFF2-40B4-BE49-F238E27FC236}">
                <a16:creationId xmlns:a16="http://schemas.microsoft.com/office/drawing/2014/main" id="{14012C92-34A8-44A6-0090-979A00626AF5}"/>
              </a:ext>
            </a:extLst>
          </p:cNvPr>
          <p:cNvSpPr txBox="1"/>
          <p:nvPr/>
        </p:nvSpPr>
        <p:spPr>
          <a:xfrm>
            <a:off x="21163275" y="4307383"/>
            <a:ext cx="29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Non-reliance on broadband network</a:t>
            </a:r>
          </a:p>
        </p:txBody>
      </p:sp>
      <p:sp>
        <p:nvSpPr>
          <p:cNvPr id="7181" name="TextBox 7180">
            <a:extLst>
              <a:ext uri="{FF2B5EF4-FFF2-40B4-BE49-F238E27FC236}">
                <a16:creationId xmlns:a16="http://schemas.microsoft.com/office/drawing/2014/main" id="{8E13E752-81BB-E2BE-2548-DC8ADBB11CD9}"/>
              </a:ext>
            </a:extLst>
          </p:cNvPr>
          <p:cNvSpPr txBox="1"/>
          <p:nvPr/>
        </p:nvSpPr>
        <p:spPr>
          <a:xfrm>
            <a:off x="22325936" y="2726807"/>
            <a:ext cx="40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D7D31"/>
                </a:solidFill>
              </a:rPr>
              <a:t>X</a:t>
            </a:r>
          </a:p>
        </p:txBody>
      </p:sp>
      <p:sp>
        <p:nvSpPr>
          <p:cNvPr id="7182" name="TextBox 7181">
            <a:extLst>
              <a:ext uri="{FF2B5EF4-FFF2-40B4-BE49-F238E27FC236}">
                <a16:creationId xmlns:a16="http://schemas.microsoft.com/office/drawing/2014/main" id="{26BD56BC-376E-0549-3970-6E93F444F444}"/>
              </a:ext>
            </a:extLst>
          </p:cNvPr>
          <p:cNvSpPr txBox="1"/>
          <p:nvPr/>
        </p:nvSpPr>
        <p:spPr>
          <a:xfrm>
            <a:off x="14438410" y="3901715"/>
            <a:ext cx="228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4EBF4"/>
                </a:solidFill>
              </a:rPr>
              <a:t>(compared to phone)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A7A2A4-11AE-E5EC-0E08-5C273CA92CB5}"/>
              </a:ext>
            </a:extLst>
          </p:cNvPr>
          <p:cNvSpPr/>
          <p:nvPr/>
        </p:nvSpPr>
        <p:spPr>
          <a:xfrm>
            <a:off x="1609432" y="1273633"/>
            <a:ext cx="3718560" cy="909000"/>
          </a:xfrm>
          <a:prstGeom prst="roundRect">
            <a:avLst/>
          </a:prstGeom>
          <a:solidFill>
            <a:schemeClr val="bg1"/>
          </a:solidFill>
          <a:ln>
            <a:solidFill>
              <a:srgbClr val="2F63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FM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(Facility Management)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F6E6D-D0C6-21BB-2ECB-F0015826EC19}"/>
              </a:ext>
            </a:extLst>
          </p:cNvPr>
          <p:cNvSpPr txBox="1"/>
          <p:nvPr/>
        </p:nvSpPr>
        <p:spPr>
          <a:xfrm>
            <a:off x="1411312" y="2231063"/>
            <a:ext cx="41147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FAFC"/>
                </a:solidFill>
              </a:rPr>
              <a:t>Remote management of environment</a:t>
            </a:r>
            <a:endParaRPr lang="en-US" sz="1600" dirty="0">
              <a:solidFill>
                <a:srgbClr val="E2FAFC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2FAFC"/>
                </a:solidFill>
              </a:rPr>
              <a:t>Data collection for future projects</a:t>
            </a:r>
            <a:endParaRPr lang="en-US" sz="1600" dirty="0">
              <a:solidFill>
                <a:srgbClr val="E2FAFC"/>
              </a:solidFill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10779-2757-2404-62A2-190EE49CE3AA}"/>
              </a:ext>
            </a:extLst>
          </p:cNvPr>
          <p:cNvGrpSpPr/>
          <p:nvPr/>
        </p:nvGrpSpPr>
        <p:grpSpPr>
          <a:xfrm>
            <a:off x="7907406" y="1044801"/>
            <a:ext cx="3493914" cy="3493914"/>
            <a:chOff x="3082124" y="3404541"/>
            <a:chExt cx="1260022" cy="12600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9756B9-47B9-905C-B74B-0DDA98C60440}"/>
                </a:ext>
              </a:extLst>
            </p:cNvPr>
            <p:cNvSpPr/>
            <p:nvPr/>
          </p:nvSpPr>
          <p:spPr>
            <a:xfrm>
              <a:off x="3203091" y="3507967"/>
              <a:ext cx="1048330" cy="104833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F5BDD3-79D0-7263-5429-5B454EB39930}"/>
                </a:ext>
              </a:extLst>
            </p:cNvPr>
            <p:cNvSpPr/>
            <p:nvPr/>
          </p:nvSpPr>
          <p:spPr>
            <a:xfrm>
              <a:off x="3082124" y="3404541"/>
              <a:ext cx="1260022" cy="12600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7D82575-0522-0672-570E-C35366F9386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48628" y="1379618"/>
            <a:ext cx="1712010" cy="1712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32B0D-4673-5D85-B5EF-A0890A7CE975}"/>
              </a:ext>
            </a:extLst>
          </p:cNvPr>
          <p:cNvSpPr txBox="1"/>
          <p:nvPr/>
        </p:nvSpPr>
        <p:spPr>
          <a:xfrm>
            <a:off x="8416494" y="3057750"/>
            <a:ext cx="2574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2400" b="1" dirty="0">
                <a:solidFill>
                  <a:schemeClr val="bg1"/>
                </a:solidFill>
              </a:rPr>
              <a:t>Барилга, байр сайжруулалт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5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D41E70EB1ED5741BF479D5E5100E0F4" ma:contentTypeVersion="5" ma:contentTypeDescription="新しいドキュメントを作成します。" ma:contentTypeScope="" ma:versionID="4c7507225618a7c3b0a46b4fec4fbe26">
  <xsd:schema xmlns:xsd="http://www.w3.org/2001/XMLSchema" xmlns:xs="http://www.w3.org/2001/XMLSchema" xmlns:p="http://schemas.microsoft.com/office/2006/metadata/properties" xmlns:ns2="dd232cc9-1418-4ae9-ad42-6ee2a3fa3fd8" xmlns:ns3="b1108c98-8650-4434-8008-fdf63e8064ed" targetNamespace="http://schemas.microsoft.com/office/2006/metadata/properties" ma:root="true" ma:fieldsID="a0e9e8f26f66379846a7b83314024d74" ns2:_="" ns3:_="">
    <xsd:import namespace="dd232cc9-1418-4ae9-ad42-6ee2a3fa3fd8"/>
    <xsd:import namespace="b1108c98-8650-4434-8008-fdf63e8064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232cc9-1418-4ae9-ad42-6ee2a3fa3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08c98-8650-4434-8008-fdf63e806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108c98-8650-4434-8008-fdf63e8064ed">
      <UserInfo>
        <DisplayName>3-5 Веб зохиомж 1 メンバー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0E77842-93B6-472B-80EC-B695EAEE2FFB}"/>
</file>

<file path=customXml/itemProps2.xml><?xml version="1.0" encoding="utf-8"?>
<ds:datastoreItem xmlns:ds="http://schemas.openxmlformats.org/officeDocument/2006/customXml" ds:itemID="{B091863D-6303-4D09-A0D2-5A69A22C9D10}"/>
</file>

<file path=customXml/itemProps3.xml><?xml version="1.0" encoding="utf-8"?>
<ds:datastoreItem xmlns:ds="http://schemas.openxmlformats.org/officeDocument/2006/customXml" ds:itemID="{1D702671-A3E0-403B-9353-79CB448C466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4313</TotalTime>
  <Words>707</Words>
  <Application>Microsoft Office PowerPoint</Application>
  <PresentationFormat>Widescreen</PresentationFormat>
  <Paragraphs>157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游ゴシック</vt:lpstr>
      <vt:lpstr>Arial</vt:lpstr>
      <vt:lpstr>Calibri</vt:lpstr>
      <vt:lpstr>Calibri Light</vt:lpstr>
      <vt:lpstr>Montserrat ExtraBold</vt:lpstr>
      <vt:lpstr>Office Theme</vt:lpstr>
      <vt:lpstr>AeroTemp</vt:lpstr>
      <vt:lpstr>AeroTemp  Home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Gantugs Gantulga</dc:creator>
  <cp:lastModifiedBy>uchicamiq@gmail.com</cp:lastModifiedBy>
  <cp:revision>26</cp:revision>
  <dcterms:created xsi:type="dcterms:W3CDTF">2023-12-05T04:27:05Z</dcterms:created>
  <dcterms:modified xsi:type="dcterms:W3CDTF">2023-12-26T05:56:14Z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0x010100ED41E70EB1ED5741BF479D5E5100E0F4</vt:lpwstr>
  </property>
</Properties>
</file>